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5"/>
  </p:notesMasterIdLst>
  <p:handoutMasterIdLst>
    <p:handoutMasterId r:id="rId66"/>
  </p:handoutMasterIdLst>
  <p:sldIdLst>
    <p:sldId id="320" r:id="rId5"/>
    <p:sldId id="321" r:id="rId6"/>
    <p:sldId id="322" r:id="rId7"/>
    <p:sldId id="323" r:id="rId8"/>
    <p:sldId id="324" r:id="rId9"/>
    <p:sldId id="325" r:id="rId10"/>
    <p:sldId id="326" r:id="rId11"/>
    <p:sldId id="327" r:id="rId12"/>
    <p:sldId id="329" r:id="rId13"/>
    <p:sldId id="328" r:id="rId14"/>
    <p:sldId id="330" r:id="rId15"/>
    <p:sldId id="331" r:id="rId16"/>
    <p:sldId id="332" r:id="rId17"/>
    <p:sldId id="333" r:id="rId18"/>
    <p:sldId id="334" r:id="rId19"/>
    <p:sldId id="335" r:id="rId20"/>
    <p:sldId id="336" r:id="rId21"/>
    <p:sldId id="337" r:id="rId22"/>
    <p:sldId id="338" r:id="rId23"/>
    <p:sldId id="341" r:id="rId24"/>
    <p:sldId id="340" r:id="rId25"/>
    <p:sldId id="342" r:id="rId26"/>
    <p:sldId id="343" r:id="rId27"/>
    <p:sldId id="344" r:id="rId28"/>
    <p:sldId id="345" r:id="rId29"/>
    <p:sldId id="346" r:id="rId30"/>
    <p:sldId id="347" r:id="rId31"/>
    <p:sldId id="348" r:id="rId32"/>
    <p:sldId id="349" r:id="rId33"/>
    <p:sldId id="350" r:id="rId34"/>
    <p:sldId id="351" r:id="rId35"/>
    <p:sldId id="352" r:id="rId36"/>
    <p:sldId id="353" r:id="rId37"/>
    <p:sldId id="354" r:id="rId38"/>
    <p:sldId id="355" r:id="rId39"/>
    <p:sldId id="356" r:id="rId40"/>
    <p:sldId id="357" r:id="rId41"/>
    <p:sldId id="358" r:id="rId42"/>
    <p:sldId id="359" r:id="rId43"/>
    <p:sldId id="360" r:id="rId44"/>
    <p:sldId id="361" r:id="rId45"/>
    <p:sldId id="362" r:id="rId46"/>
    <p:sldId id="363" r:id="rId47"/>
    <p:sldId id="364" r:id="rId48"/>
    <p:sldId id="365" r:id="rId49"/>
    <p:sldId id="366" r:id="rId50"/>
    <p:sldId id="367" r:id="rId51"/>
    <p:sldId id="368" r:id="rId52"/>
    <p:sldId id="369" r:id="rId53"/>
    <p:sldId id="370" r:id="rId54"/>
    <p:sldId id="371" r:id="rId55"/>
    <p:sldId id="372" r:id="rId56"/>
    <p:sldId id="373" r:id="rId57"/>
    <p:sldId id="374" r:id="rId58"/>
    <p:sldId id="375" r:id="rId59"/>
    <p:sldId id="377" r:id="rId60"/>
    <p:sldId id="376" r:id="rId61"/>
    <p:sldId id="378" r:id="rId62"/>
    <p:sldId id="379" r:id="rId63"/>
    <p:sldId id="319"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6D9F66E-5EB9-4882-86FB-DCBF35E3C3E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72"/>
  </p:normalViewPr>
  <p:slideViewPr>
    <p:cSldViewPr snapToGrid="0">
      <p:cViewPr varScale="1">
        <p:scale>
          <a:sx n="107" d="100"/>
          <a:sy n="107" d="100"/>
        </p:scale>
        <p:origin x="84" y="188"/>
      </p:cViewPr>
      <p:guideLst/>
    </p:cSldViewPr>
  </p:slideViewPr>
  <p:notesTextViewPr>
    <p:cViewPr>
      <p:scale>
        <a:sx n="1" d="1"/>
        <a:sy n="1" d="1"/>
      </p:scale>
      <p:origin x="0" y="0"/>
    </p:cViewPr>
  </p:notesTextViewPr>
  <p:notesViewPr>
    <p:cSldViewPr snapToGrid="0">
      <p:cViewPr varScale="1">
        <p:scale>
          <a:sx n="58" d="100"/>
          <a:sy n="58" d="100"/>
        </p:scale>
        <p:origin x="3240" y="6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803450-AF74-49D4-A9C1-D865DD3B86B6}"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1970E766-2448-4681-B2CD-19B06E85A5E5}">
      <dgm:prSet/>
      <dgm:spPr>
        <a:solidFill>
          <a:schemeClr val="accent2">
            <a:hueOff val="0"/>
            <a:satOff val="0"/>
            <a:lumOff val="0"/>
            <a:alpha val="88000"/>
          </a:schemeClr>
        </a:solidFill>
      </dgm:spPr>
      <dgm:t>
        <a:bodyPr/>
        <a:lstStyle/>
        <a:p>
          <a:pPr rtl="0"/>
          <a:r>
            <a:rPr lang="en-US" dirty="0"/>
            <a:t>1</a:t>
          </a:r>
        </a:p>
        <a:p>
          <a:pPr rtl="0"/>
          <a:r>
            <a:rPr lang="en-US" dirty="0"/>
            <a:t>Reporting Dashboard</a:t>
          </a:r>
          <a:endParaRPr lang="en-GB" dirty="0"/>
        </a:p>
      </dgm:t>
    </dgm:pt>
    <dgm:pt modelId="{F68A3D07-9079-49C3-AE91-8B5BFFAF4A1B}" type="parTrans" cxnId="{B1FBA5FB-7114-478A-BB23-18E2F6052C12}">
      <dgm:prSet/>
      <dgm:spPr/>
      <dgm:t>
        <a:bodyPr/>
        <a:lstStyle/>
        <a:p>
          <a:endParaRPr lang="en-US"/>
        </a:p>
      </dgm:t>
    </dgm:pt>
    <dgm:pt modelId="{1995ADF4-E897-418C-85DA-714441875B61}" type="sibTrans" cxnId="{B1FBA5FB-7114-478A-BB23-18E2F6052C12}">
      <dgm:prSet/>
      <dgm:spPr/>
      <dgm:t>
        <a:bodyPr/>
        <a:lstStyle/>
        <a:p>
          <a:endParaRPr lang="en-US"/>
        </a:p>
      </dgm:t>
    </dgm:pt>
    <dgm:pt modelId="{61021951-CBE5-484E-A745-D319CC65715D}">
      <dgm:prSet/>
      <dgm:spPr/>
      <dgm:t>
        <a:bodyPr/>
        <a:lstStyle/>
        <a:p>
          <a:pPr rtl="0"/>
          <a:r>
            <a:rPr lang="en-US" i="1" dirty="0"/>
            <a:t>Dashboard features – Filters, slicers, KPI’s, forecast and drill-through.</a:t>
          </a:r>
          <a:endParaRPr lang="en-GB" i="1" dirty="0"/>
        </a:p>
      </dgm:t>
    </dgm:pt>
    <dgm:pt modelId="{BD4D8E01-78E6-4DB4-8181-2452CCEE6B2D}" type="parTrans" cxnId="{0B00A381-4DF3-4ADE-B560-065EDDB3EA12}">
      <dgm:prSet/>
      <dgm:spPr/>
      <dgm:t>
        <a:bodyPr/>
        <a:lstStyle/>
        <a:p>
          <a:endParaRPr lang="en-US"/>
        </a:p>
      </dgm:t>
    </dgm:pt>
    <dgm:pt modelId="{54283141-3CD0-4076-8D84-E5AE8914DACC}" type="sibTrans" cxnId="{0B00A381-4DF3-4ADE-B560-065EDDB3EA12}">
      <dgm:prSet/>
      <dgm:spPr/>
      <dgm:t>
        <a:bodyPr/>
        <a:lstStyle/>
        <a:p>
          <a:endParaRPr lang="en-US"/>
        </a:p>
      </dgm:t>
    </dgm:pt>
    <dgm:pt modelId="{6108EE87-B5BD-4B3F-B86D-A509EFE0220B}">
      <dgm:prSet/>
      <dgm:spPr>
        <a:solidFill>
          <a:schemeClr val="accent3">
            <a:hueOff val="0"/>
            <a:satOff val="0"/>
            <a:lumOff val="0"/>
            <a:alpha val="84000"/>
          </a:schemeClr>
        </a:solidFill>
      </dgm:spPr>
      <dgm:t>
        <a:bodyPr/>
        <a:lstStyle/>
        <a:p>
          <a:pPr rtl="0"/>
          <a:r>
            <a:rPr lang="en-US" dirty="0"/>
            <a:t>2</a:t>
          </a:r>
        </a:p>
        <a:p>
          <a:pPr rtl="0"/>
          <a:r>
            <a:rPr lang="en-US" dirty="0"/>
            <a:t>Recommendation Engine</a:t>
          </a:r>
          <a:endParaRPr lang="en-GB" dirty="0"/>
        </a:p>
      </dgm:t>
    </dgm:pt>
    <dgm:pt modelId="{9ABF0DD4-A15C-41D9-B3D8-8E4148444CD5}" type="parTrans" cxnId="{E0646822-8940-4B16-BED1-AD490966B65B}">
      <dgm:prSet/>
      <dgm:spPr/>
      <dgm:t>
        <a:bodyPr/>
        <a:lstStyle/>
        <a:p>
          <a:endParaRPr lang="en-US"/>
        </a:p>
      </dgm:t>
    </dgm:pt>
    <dgm:pt modelId="{D3FA2F7B-F812-4C6B-8B54-DACEC725C60C}" type="sibTrans" cxnId="{E0646822-8940-4B16-BED1-AD490966B65B}">
      <dgm:prSet/>
      <dgm:spPr/>
      <dgm:t>
        <a:bodyPr/>
        <a:lstStyle/>
        <a:p>
          <a:endParaRPr lang="en-US"/>
        </a:p>
      </dgm:t>
    </dgm:pt>
    <dgm:pt modelId="{945F340D-91F0-43C8-B503-451AD270911B}">
      <dgm:prSet/>
      <dgm:spPr/>
      <dgm:t>
        <a:bodyPr/>
        <a:lstStyle/>
        <a:p>
          <a:pPr rtl="0"/>
          <a:r>
            <a:rPr lang="en-US" i="1" dirty="0"/>
            <a:t>Need for a recommendation engine.</a:t>
          </a:r>
          <a:endParaRPr lang="en-GB" i="1" dirty="0"/>
        </a:p>
      </dgm:t>
    </dgm:pt>
    <dgm:pt modelId="{87A65D7A-F4D9-4A54-B715-EEC89054B508}" type="parTrans" cxnId="{6B3620D3-3D17-434F-A115-93A752BA9521}">
      <dgm:prSet/>
      <dgm:spPr/>
      <dgm:t>
        <a:bodyPr/>
        <a:lstStyle/>
        <a:p>
          <a:endParaRPr lang="en-US"/>
        </a:p>
      </dgm:t>
    </dgm:pt>
    <dgm:pt modelId="{69CC4DC0-EFC5-4B45-9CCF-3DD2BB958B9B}" type="sibTrans" cxnId="{6B3620D3-3D17-434F-A115-93A752BA9521}">
      <dgm:prSet/>
      <dgm:spPr/>
      <dgm:t>
        <a:bodyPr/>
        <a:lstStyle/>
        <a:p>
          <a:endParaRPr lang="en-US"/>
        </a:p>
      </dgm:t>
    </dgm:pt>
    <dgm:pt modelId="{20601CAC-79FF-40FE-BD21-10D3A4470D58}">
      <dgm:prSet/>
      <dgm:spPr/>
      <dgm:t>
        <a:bodyPr/>
        <a:lstStyle/>
        <a:p>
          <a:pPr rtl="0"/>
          <a:r>
            <a:rPr lang="en-US" i="1" dirty="0"/>
            <a:t>Data importation from database, engine building, Testing the engine.</a:t>
          </a:r>
          <a:endParaRPr lang="en-GB" i="1" dirty="0"/>
        </a:p>
      </dgm:t>
    </dgm:pt>
    <dgm:pt modelId="{75847CAF-01B6-4A62-ACE7-BC0CE6898D7B}" type="parTrans" cxnId="{ABC9E05D-77FC-43DC-81DC-4C6F9A91BE1E}">
      <dgm:prSet/>
      <dgm:spPr/>
      <dgm:t>
        <a:bodyPr/>
        <a:lstStyle/>
        <a:p>
          <a:endParaRPr lang="en-US"/>
        </a:p>
      </dgm:t>
    </dgm:pt>
    <dgm:pt modelId="{F13D5D15-C36C-4A9E-9137-FA7AFF87B05B}" type="sibTrans" cxnId="{ABC9E05D-77FC-43DC-81DC-4C6F9A91BE1E}">
      <dgm:prSet/>
      <dgm:spPr/>
      <dgm:t>
        <a:bodyPr/>
        <a:lstStyle/>
        <a:p>
          <a:endParaRPr lang="en-US"/>
        </a:p>
      </dgm:t>
    </dgm:pt>
    <dgm:pt modelId="{5FB48CF8-FB51-424E-BB63-1905DD12F913}">
      <dgm:prSet/>
      <dgm:spPr>
        <a:solidFill>
          <a:schemeClr val="accent4">
            <a:hueOff val="0"/>
            <a:satOff val="0"/>
            <a:lumOff val="0"/>
            <a:alpha val="69000"/>
          </a:schemeClr>
        </a:solidFill>
      </dgm:spPr>
      <dgm:t>
        <a:bodyPr/>
        <a:lstStyle/>
        <a:p>
          <a:pPr rtl="0"/>
          <a:r>
            <a:rPr lang="en-US" dirty="0"/>
            <a:t>3</a:t>
          </a:r>
        </a:p>
        <a:p>
          <a:pPr rtl="0"/>
          <a:r>
            <a:rPr lang="en-US" dirty="0"/>
            <a:t>Predictive Model</a:t>
          </a:r>
          <a:endParaRPr lang="en-GB" dirty="0"/>
        </a:p>
      </dgm:t>
    </dgm:pt>
    <dgm:pt modelId="{50C7D9E3-31E2-4F42-B330-2D5AD3FCBBDE}" type="parTrans" cxnId="{BACEDA85-2700-4766-94A0-A0CC98DD1B87}">
      <dgm:prSet/>
      <dgm:spPr/>
      <dgm:t>
        <a:bodyPr/>
        <a:lstStyle/>
        <a:p>
          <a:endParaRPr lang="en-US"/>
        </a:p>
      </dgm:t>
    </dgm:pt>
    <dgm:pt modelId="{FC212AB8-FBF7-4179-9AF9-65CB663BC9F6}" type="sibTrans" cxnId="{BACEDA85-2700-4766-94A0-A0CC98DD1B87}">
      <dgm:prSet/>
      <dgm:spPr/>
      <dgm:t>
        <a:bodyPr/>
        <a:lstStyle/>
        <a:p>
          <a:endParaRPr lang="en-US"/>
        </a:p>
      </dgm:t>
    </dgm:pt>
    <dgm:pt modelId="{6C27D004-C9B9-4363-BA54-4DD80B1AD2C9}">
      <dgm:prSet/>
      <dgm:spPr/>
      <dgm:t>
        <a:bodyPr/>
        <a:lstStyle/>
        <a:p>
          <a:pPr rtl="0"/>
          <a:r>
            <a:rPr lang="en-US" i="1" dirty="0"/>
            <a:t>Purpose of a predictive model.</a:t>
          </a:r>
          <a:endParaRPr lang="en-GB" i="1" dirty="0"/>
        </a:p>
      </dgm:t>
    </dgm:pt>
    <dgm:pt modelId="{71120CC7-D082-4CD4-B8FC-9B34E2712BFF}" type="parTrans" cxnId="{C943FFF0-44F3-487B-9C58-84CC45DF2D7D}">
      <dgm:prSet/>
      <dgm:spPr/>
      <dgm:t>
        <a:bodyPr/>
        <a:lstStyle/>
        <a:p>
          <a:endParaRPr lang="en-US"/>
        </a:p>
      </dgm:t>
    </dgm:pt>
    <dgm:pt modelId="{C0CC98EF-5AB6-4E66-8139-58314E50DA02}" type="sibTrans" cxnId="{C943FFF0-44F3-487B-9C58-84CC45DF2D7D}">
      <dgm:prSet/>
      <dgm:spPr/>
      <dgm:t>
        <a:bodyPr/>
        <a:lstStyle/>
        <a:p>
          <a:endParaRPr lang="en-US"/>
        </a:p>
      </dgm:t>
    </dgm:pt>
    <dgm:pt modelId="{C394794D-7FCB-46D4-99AE-D43B732485FB}">
      <dgm:prSet/>
      <dgm:spPr/>
      <dgm:t>
        <a:bodyPr/>
        <a:lstStyle/>
        <a:p>
          <a:pPr rtl="0"/>
          <a:r>
            <a:rPr lang="en-US" i="1" dirty="0"/>
            <a:t>Data importation from database, exploration.</a:t>
          </a:r>
          <a:endParaRPr lang="en-GB" i="1" dirty="0"/>
        </a:p>
      </dgm:t>
    </dgm:pt>
    <dgm:pt modelId="{82AFE1AA-A555-4DF0-B828-4A538CCD2BE3}" type="parTrans" cxnId="{B560DB2D-54F5-4F40-9149-D273B45FE464}">
      <dgm:prSet/>
      <dgm:spPr/>
      <dgm:t>
        <a:bodyPr/>
        <a:lstStyle/>
        <a:p>
          <a:endParaRPr lang="en-US"/>
        </a:p>
      </dgm:t>
    </dgm:pt>
    <dgm:pt modelId="{2E668B04-FDB1-4ED9-BC90-E3A98ACD5519}" type="sibTrans" cxnId="{B560DB2D-54F5-4F40-9149-D273B45FE464}">
      <dgm:prSet/>
      <dgm:spPr/>
      <dgm:t>
        <a:bodyPr/>
        <a:lstStyle/>
        <a:p>
          <a:endParaRPr lang="en-US"/>
        </a:p>
      </dgm:t>
    </dgm:pt>
    <dgm:pt modelId="{2B60ACE6-A0B7-4F2B-9B80-77D0FECF1F96}">
      <dgm:prSet/>
      <dgm:spPr/>
      <dgm:t>
        <a:bodyPr/>
        <a:lstStyle/>
        <a:p>
          <a:pPr rtl="0"/>
          <a:r>
            <a:rPr lang="en-US" i="1" dirty="0"/>
            <a:t>Supervised learning.</a:t>
          </a:r>
          <a:endParaRPr lang="en-GB" i="1" dirty="0"/>
        </a:p>
      </dgm:t>
    </dgm:pt>
    <dgm:pt modelId="{FA3C8E0A-DD3C-4AB9-8DB6-2E6AC691B511}" type="parTrans" cxnId="{89B9D0E7-DDBD-481A-ACE7-5392DB1A8010}">
      <dgm:prSet/>
      <dgm:spPr/>
      <dgm:t>
        <a:bodyPr/>
        <a:lstStyle/>
        <a:p>
          <a:endParaRPr lang="en-US"/>
        </a:p>
      </dgm:t>
    </dgm:pt>
    <dgm:pt modelId="{8A93B1C5-2EB1-474C-BB22-B1EEEA67BDB3}" type="sibTrans" cxnId="{89B9D0E7-DDBD-481A-ACE7-5392DB1A8010}">
      <dgm:prSet/>
      <dgm:spPr/>
      <dgm:t>
        <a:bodyPr/>
        <a:lstStyle/>
        <a:p>
          <a:endParaRPr lang="en-US"/>
        </a:p>
      </dgm:t>
    </dgm:pt>
    <dgm:pt modelId="{593702FB-033B-4D2F-A0AE-D7EC87ECD509}">
      <dgm:prSet/>
      <dgm:spPr/>
      <dgm:t>
        <a:bodyPr/>
        <a:lstStyle/>
        <a:p>
          <a:pPr rtl="0"/>
          <a:r>
            <a:rPr lang="en-US" i="1" dirty="0"/>
            <a:t>Commercial impact of churn.</a:t>
          </a:r>
          <a:endParaRPr lang="en-GB" i="1" dirty="0"/>
        </a:p>
      </dgm:t>
    </dgm:pt>
    <dgm:pt modelId="{1147520A-449F-42D1-873E-7D11C8B297D1}" type="parTrans" cxnId="{18842AC3-137F-4128-84A7-4EA166F0CF5F}">
      <dgm:prSet/>
      <dgm:spPr/>
      <dgm:t>
        <a:bodyPr/>
        <a:lstStyle/>
        <a:p>
          <a:endParaRPr lang="en-US"/>
        </a:p>
      </dgm:t>
    </dgm:pt>
    <dgm:pt modelId="{B161012C-3AE7-43DA-B79A-5B80EEFCD4A8}" type="sibTrans" cxnId="{18842AC3-137F-4128-84A7-4EA166F0CF5F}">
      <dgm:prSet/>
      <dgm:spPr/>
      <dgm:t>
        <a:bodyPr/>
        <a:lstStyle/>
        <a:p>
          <a:endParaRPr lang="en-US"/>
        </a:p>
      </dgm:t>
    </dgm:pt>
    <dgm:pt modelId="{0FB67B1F-A543-427C-A177-B2A2A2068A9D}">
      <dgm:prSet/>
      <dgm:spPr/>
      <dgm:t>
        <a:bodyPr/>
        <a:lstStyle/>
        <a:p>
          <a:pPr rtl="0"/>
          <a:r>
            <a:rPr lang="en-US" i="1" dirty="0"/>
            <a:t>Purpose of the dashboard.</a:t>
          </a:r>
          <a:endParaRPr lang="en-GB" i="1" dirty="0"/>
        </a:p>
      </dgm:t>
    </dgm:pt>
    <dgm:pt modelId="{9487A695-8A36-420D-9A28-00174DB8BBBE}" type="parTrans" cxnId="{9FC9261E-E5A0-4A58-8A8A-EE296A9093FD}">
      <dgm:prSet/>
      <dgm:spPr/>
      <dgm:t>
        <a:bodyPr/>
        <a:lstStyle/>
        <a:p>
          <a:endParaRPr lang="en-US"/>
        </a:p>
      </dgm:t>
    </dgm:pt>
    <dgm:pt modelId="{1A607574-58CB-4A97-AE4C-FF3F0A41B1A9}" type="sibTrans" cxnId="{9FC9261E-E5A0-4A58-8A8A-EE296A9093FD}">
      <dgm:prSet/>
      <dgm:spPr/>
      <dgm:t>
        <a:bodyPr/>
        <a:lstStyle/>
        <a:p>
          <a:endParaRPr lang="en-US"/>
        </a:p>
      </dgm:t>
    </dgm:pt>
    <dgm:pt modelId="{D5668C29-6DD5-4534-A5F0-F2EF01079126}">
      <dgm:prSet/>
      <dgm:spPr/>
      <dgm:t>
        <a:bodyPr/>
        <a:lstStyle/>
        <a:p>
          <a:pPr rtl="0"/>
          <a:r>
            <a:rPr lang="en-US" i="1" dirty="0"/>
            <a:t>Dashboard screenshot.</a:t>
          </a:r>
          <a:endParaRPr lang="en-GB" i="1" dirty="0"/>
        </a:p>
      </dgm:t>
    </dgm:pt>
    <dgm:pt modelId="{4D69E61F-045A-4F7E-BE3F-A6C26D69F485}" type="parTrans" cxnId="{FB117AF7-9C2A-401C-ACAE-A2E70AFDBCBA}">
      <dgm:prSet/>
      <dgm:spPr/>
      <dgm:t>
        <a:bodyPr/>
        <a:lstStyle/>
        <a:p>
          <a:endParaRPr lang="en-US"/>
        </a:p>
      </dgm:t>
    </dgm:pt>
    <dgm:pt modelId="{05E300DD-E58B-4C1A-926D-A1D597DB9DEB}" type="sibTrans" cxnId="{FB117AF7-9C2A-401C-ACAE-A2E70AFDBCBA}">
      <dgm:prSet/>
      <dgm:spPr/>
      <dgm:t>
        <a:bodyPr/>
        <a:lstStyle/>
        <a:p>
          <a:endParaRPr lang="en-US"/>
        </a:p>
      </dgm:t>
    </dgm:pt>
    <dgm:pt modelId="{A7315F66-1368-417F-8128-CD3B6B530BBE}">
      <dgm:prSet/>
      <dgm:spPr/>
      <dgm:t>
        <a:bodyPr/>
        <a:lstStyle/>
        <a:p>
          <a:pPr rtl="0"/>
          <a:r>
            <a:rPr lang="en-US" i="1" dirty="0"/>
            <a:t>User based similarity model, Item based similarity model, Popularity based model.</a:t>
          </a:r>
          <a:endParaRPr lang="en-GB" i="1" dirty="0"/>
        </a:p>
      </dgm:t>
    </dgm:pt>
    <dgm:pt modelId="{B2D03DFE-3006-478E-BE98-E769570194E6}" type="parTrans" cxnId="{305667F8-7CE4-4056-8491-DA869F76F526}">
      <dgm:prSet/>
      <dgm:spPr/>
      <dgm:t>
        <a:bodyPr/>
        <a:lstStyle/>
        <a:p>
          <a:endParaRPr lang="en-US"/>
        </a:p>
      </dgm:t>
    </dgm:pt>
    <dgm:pt modelId="{5E3180C4-13C9-481C-B3AB-6AC610CD07AF}" type="sibTrans" cxnId="{305667F8-7CE4-4056-8491-DA869F76F526}">
      <dgm:prSet/>
      <dgm:spPr/>
      <dgm:t>
        <a:bodyPr/>
        <a:lstStyle/>
        <a:p>
          <a:endParaRPr lang="en-US"/>
        </a:p>
      </dgm:t>
    </dgm:pt>
    <dgm:pt modelId="{7F92A70C-8785-493A-88CB-7E2832FBCECA}">
      <dgm:prSet/>
      <dgm:spPr/>
      <dgm:t>
        <a:bodyPr/>
        <a:lstStyle/>
        <a:p>
          <a:pPr rtl="0"/>
          <a:r>
            <a:rPr lang="en-US" i="1" dirty="0"/>
            <a:t>Recommendations to prevent churn</a:t>
          </a:r>
          <a:endParaRPr lang="en-GB" i="1" dirty="0"/>
        </a:p>
      </dgm:t>
    </dgm:pt>
    <dgm:pt modelId="{1FD5789D-F75F-4E16-878A-6C09998E0B80}" type="parTrans" cxnId="{4A8C70A4-9B45-4DC0-A58B-E10C16F8A825}">
      <dgm:prSet/>
      <dgm:spPr/>
      <dgm:t>
        <a:bodyPr/>
        <a:lstStyle/>
        <a:p>
          <a:endParaRPr lang="en-GB"/>
        </a:p>
      </dgm:t>
    </dgm:pt>
    <dgm:pt modelId="{E7F32D74-C161-4584-8EC4-97607E15F7B1}" type="sibTrans" cxnId="{4A8C70A4-9B45-4DC0-A58B-E10C16F8A825}">
      <dgm:prSet/>
      <dgm:spPr/>
      <dgm:t>
        <a:bodyPr/>
        <a:lstStyle/>
        <a:p>
          <a:endParaRPr lang="en-GB"/>
        </a:p>
      </dgm:t>
    </dgm:pt>
    <dgm:pt modelId="{593EDE55-9B06-4748-8687-054D0232ABDF}">
      <dgm:prSet/>
      <dgm:spPr/>
      <dgm:t>
        <a:bodyPr/>
        <a:lstStyle/>
        <a:p>
          <a:pPr rtl="0"/>
          <a:r>
            <a:rPr lang="en-US" i="1" dirty="0"/>
            <a:t>Unsupervised learning.</a:t>
          </a:r>
          <a:endParaRPr lang="en-GB" i="1" dirty="0"/>
        </a:p>
      </dgm:t>
    </dgm:pt>
    <dgm:pt modelId="{E4D928A8-4FE3-4C33-9114-A901A0FB572B}" type="parTrans" cxnId="{65C59FA9-8E69-4194-B2B5-CCC76DC9ADD2}">
      <dgm:prSet/>
      <dgm:spPr/>
      <dgm:t>
        <a:bodyPr/>
        <a:lstStyle/>
        <a:p>
          <a:endParaRPr lang="en-GB"/>
        </a:p>
      </dgm:t>
    </dgm:pt>
    <dgm:pt modelId="{E9E40050-85BD-4B80-B388-C8800948758D}" type="sibTrans" cxnId="{65C59FA9-8E69-4194-B2B5-CCC76DC9ADD2}">
      <dgm:prSet/>
      <dgm:spPr/>
      <dgm:t>
        <a:bodyPr/>
        <a:lstStyle/>
        <a:p>
          <a:endParaRPr lang="en-GB"/>
        </a:p>
      </dgm:t>
    </dgm:pt>
    <dgm:pt modelId="{0B258E77-3996-428D-BDB3-EAC19DC301B6}" type="pres">
      <dgm:prSet presAssocID="{86803450-AF74-49D4-A9C1-D865DD3B86B6}" presName="Name0" presStyleCnt="0">
        <dgm:presLayoutVars>
          <dgm:dir/>
          <dgm:animLvl val="lvl"/>
          <dgm:resizeHandles val="exact"/>
        </dgm:presLayoutVars>
      </dgm:prSet>
      <dgm:spPr/>
    </dgm:pt>
    <dgm:pt modelId="{75E5E593-0C90-4B1A-9379-B2CF18278082}" type="pres">
      <dgm:prSet presAssocID="{1970E766-2448-4681-B2CD-19B06E85A5E5}" presName="linNode" presStyleCnt="0"/>
      <dgm:spPr/>
    </dgm:pt>
    <dgm:pt modelId="{14348766-9C81-44D9-B95B-94F358AD7991}" type="pres">
      <dgm:prSet presAssocID="{1970E766-2448-4681-B2CD-19B06E85A5E5}" presName="parentText" presStyleLbl="node1" presStyleIdx="0" presStyleCnt="3">
        <dgm:presLayoutVars>
          <dgm:chMax val="1"/>
          <dgm:bulletEnabled val="1"/>
        </dgm:presLayoutVars>
      </dgm:prSet>
      <dgm:spPr/>
    </dgm:pt>
    <dgm:pt modelId="{EEDA234E-18A5-484F-A3B0-BE9DC112B09D}" type="pres">
      <dgm:prSet presAssocID="{1970E766-2448-4681-B2CD-19B06E85A5E5}" presName="descendantText" presStyleLbl="alignAccFollowNode1" presStyleIdx="0" presStyleCnt="3">
        <dgm:presLayoutVars>
          <dgm:bulletEnabled val="1"/>
        </dgm:presLayoutVars>
      </dgm:prSet>
      <dgm:spPr/>
    </dgm:pt>
    <dgm:pt modelId="{62DA636F-952F-426C-90B3-FE3C28B17AE1}" type="pres">
      <dgm:prSet presAssocID="{1995ADF4-E897-418C-85DA-714441875B61}" presName="sp" presStyleCnt="0"/>
      <dgm:spPr/>
    </dgm:pt>
    <dgm:pt modelId="{E6B4D760-289A-462A-920C-B140A2BBB49F}" type="pres">
      <dgm:prSet presAssocID="{6108EE87-B5BD-4B3F-B86D-A509EFE0220B}" presName="linNode" presStyleCnt="0"/>
      <dgm:spPr/>
    </dgm:pt>
    <dgm:pt modelId="{0D02EFB1-6178-4044-8A21-8924670343AC}" type="pres">
      <dgm:prSet presAssocID="{6108EE87-B5BD-4B3F-B86D-A509EFE0220B}" presName="parentText" presStyleLbl="node1" presStyleIdx="1" presStyleCnt="3">
        <dgm:presLayoutVars>
          <dgm:chMax val="1"/>
          <dgm:bulletEnabled val="1"/>
        </dgm:presLayoutVars>
      </dgm:prSet>
      <dgm:spPr/>
    </dgm:pt>
    <dgm:pt modelId="{A1A37B20-5C02-4212-BFDE-D0162D1606FC}" type="pres">
      <dgm:prSet presAssocID="{6108EE87-B5BD-4B3F-B86D-A509EFE0220B}" presName="descendantText" presStyleLbl="alignAccFollowNode1" presStyleIdx="1" presStyleCnt="3">
        <dgm:presLayoutVars>
          <dgm:bulletEnabled val="1"/>
        </dgm:presLayoutVars>
      </dgm:prSet>
      <dgm:spPr/>
    </dgm:pt>
    <dgm:pt modelId="{D1EA6393-1835-45A5-879F-9F7EC6776E4F}" type="pres">
      <dgm:prSet presAssocID="{D3FA2F7B-F812-4C6B-8B54-DACEC725C60C}" presName="sp" presStyleCnt="0"/>
      <dgm:spPr/>
    </dgm:pt>
    <dgm:pt modelId="{AFA9972C-3DD9-4FA6-B410-B52CF316BC37}" type="pres">
      <dgm:prSet presAssocID="{5FB48CF8-FB51-424E-BB63-1905DD12F913}" presName="linNode" presStyleCnt="0"/>
      <dgm:spPr/>
    </dgm:pt>
    <dgm:pt modelId="{1C52E44E-3636-4A76-8E2B-99E0F11B776E}" type="pres">
      <dgm:prSet presAssocID="{5FB48CF8-FB51-424E-BB63-1905DD12F913}" presName="parentText" presStyleLbl="node1" presStyleIdx="2" presStyleCnt="3">
        <dgm:presLayoutVars>
          <dgm:chMax val="1"/>
          <dgm:bulletEnabled val="1"/>
        </dgm:presLayoutVars>
      </dgm:prSet>
      <dgm:spPr/>
    </dgm:pt>
    <dgm:pt modelId="{7C4C9F6A-C3AC-43B6-96B6-9A6B46C64B73}" type="pres">
      <dgm:prSet presAssocID="{5FB48CF8-FB51-424E-BB63-1905DD12F913}" presName="descendantText" presStyleLbl="alignAccFollowNode1" presStyleIdx="2" presStyleCnt="3">
        <dgm:presLayoutVars>
          <dgm:bulletEnabled val="1"/>
        </dgm:presLayoutVars>
      </dgm:prSet>
      <dgm:spPr/>
    </dgm:pt>
  </dgm:ptLst>
  <dgm:cxnLst>
    <dgm:cxn modelId="{D4F31A0A-29FF-40E0-B6BA-2FF9A195B115}" type="presOf" srcId="{86803450-AF74-49D4-A9C1-D865DD3B86B6}" destId="{0B258E77-3996-428D-BDB3-EAC19DC301B6}" srcOrd="0" destOrd="0" presId="urn:microsoft.com/office/officeart/2005/8/layout/vList5"/>
    <dgm:cxn modelId="{6898A00B-2BA5-450C-8266-85AD9EC702FE}" type="presOf" srcId="{7F92A70C-8785-493A-88CB-7E2832FBCECA}" destId="{7C4C9F6A-C3AC-43B6-96B6-9A6B46C64B73}" srcOrd="0" destOrd="5" presId="urn:microsoft.com/office/officeart/2005/8/layout/vList5"/>
    <dgm:cxn modelId="{F21A5112-09A1-426F-A1EC-6F4443D367A8}" type="presOf" srcId="{61021951-CBE5-484E-A745-D319CC65715D}" destId="{EEDA234E-18A5-484F-A3B0-BE9DC112B09D}" srcOrd="0" destOrd="1" presId="urn:microsoft.com/office/officeart/2005/8/layout/vList5"/>
    <dgm:cxn modelId="{450ED113-8B11-468C-94AB-92B1E43D88CE}" type="presOf" srcId="{2B60ACE6-A0B7-4F2B-9B80-77D0FECF1F96}" destId="{7C4C9F6A-C3AC-43B6-96B6-9A6B46C64B73}" srcOrd="0" destOrd="3" presId="urn:microsoft.com/office/officeart/2005/8/layout/vList5"/>
    <dgm:cxn modelId="{0F523118-F69C-4696-B5BC-7810FA990405}" type="presOf" srcId="{0FB67B1F-A543-427C-A177-B2A2A2068A9D}" destId="{EEDA234E-18A5-484F-A3B0-BE9DC112B09D}" srcOrd="0" destOrd="0" presId="urn:microsoft.com/office/officeart/2005/8/layout/vList5"/>
    <dgm:cxn modelId="{9FC9261E-E5A0-4A58-8A8A-EE296A9093FD}" srcId="{1970E766-2448-4681-B2CD-19B06E85A5E5}" destId="{0FB67B1F-A543-427C-A177-B2A2A2068A9D}" srcOrd="0" destOrd="0" parTransId="{9487A695-8A36-420D-9A28-00174DB8BBBE}" sibTransId="{1A607574-58CB-4A97-AE4C-FF3F0A41B1A9}"/>
    <dgm:cxn modelId="{E0646822-8940-4B16-BED1-AD490966B65B}" srcId="{86803450-AF74-49D4-A9C1-D865DD3B86B6}" destId="{6108EE87-B5BD-4B3F-B86D-A509EFE0220B}" srcOrd="1" destOrd="0" parTransId="{9ABF0DD4-A15C-41D9-B3D8-8E4148444CD5}" sibTransId="{D3FA2F7B-F812-4C6B-8B54-DACEC725C60C}"/>
    <dgm:cxn modelId="{B560DB2D-54F5-4F40-9149-D273B45FE464}" srcId="{5FB48CF8-FB51-424E-BB63-1905DD12F913}" destId="{C394794D-7FCB-46D4-99AE-D43B732485FB}" srcOrd="1" destOrd="0" parTransId="{82AFE1AA-A555-4DF0-B828-4A538CCD2BE3}" sibTransId="{2E668B04-FDB1-4ED9-BC90-E3A98ACD5519}"/>
    <dgm:cxn modelId="{D6C43836-B73A-4D55-A5A3-F3EC9487CC97}" type="presOf" srcId="{6C27D004-C9B9-4363-BA54-4DD80B1AD2C9}" destId="{7C4C9F6A-C3AC-43B6-96B6-9A6B46C64B73}" srcOrd="0" destOrd="0" presId="urn:microsoft.com/office/officeart/2005/8/layout/vList5"/>
    <dgm:cxn modelId="{26252F5D-DBEA-4EE4-8369-823D00D7D520}" type="presOf" srcId="{945F340D-91F0-43C8-B503-451AD270911B}" destId="{A1A37B20-5C02-4212-BFDE-D0162D1606FC}" srcOrd="0" destOrd="0" presId="urn:microsoft.com/office/officeart/2005/8/layout/vList5"/>
    <dgm:cxn modelId="{ABC9E05D-77FC-43DC-81DC-4C6F9A91BE1E}" srcId="{6108EE87-B5BD-4B3F-B86D-A509EFE0220B}" destId="{20601CAC-79FF-40FE-BD21-10D3A4470D58}" srcOrd="1" destOrd="0" parTransId="{75847CAF-01B6-4A62-ACE7-BC0CE6898D7B}" sibTransId="{F13D5D15-C36C-4A9E-9137-FA7AFF87B05B}"/>
    <dgm:cxn modelId="{6565B661-F84B-4B00-A833-342F8EBE9921}" type="presOf" srcId="{C394794D-7FCB-46D4-99AE-D43B732485FB}" destId="{7C4C9F6A-C3AC-43B6-96B6-9A6B46C64B73}" srcOrd="0" destOrd="1" presId="urn:microsoft.com/office/officeart/2005/8/layout/vList5"/>
    <dgm:cxn modelId="{C084E764-727E-470E-9493-AA3B139BD9BC}" type="presOf" srcId="{593702FB-033B-4D2F-A0AE-D7EC87ECD509}" destId="{7C4C9F6A-C3AC-43B6-96B6-9A6B46C64B73}" srcOrd="0" destOrd="4" presId="urn:microsoft.com/office/officeart/2005/8/layout/vList5"/>
    <dgm:cxn modelId="{7158AD50-6224-4898-BA2E-98AD1B2CF2B5}" type="presOf" srcId="{A7315F66-1368-417F-8128-CD3B6B530BBE}" destId="{A1A37B20-5C02-4212-BFDE-D0162D1606FC}" srcOrd="0" destOrd="2" presId="urn:microsoft.com/office/officeart/2005/8/layout/vList5"/>
    <dgm:cxn modelId="{0AA0C159-0248-4F01-BF97-67A0BE93C6C9}" type="presOf" srcId="{6108EE87-B5BD-4B3F-B86D-A509EFE0220B}" destId="{0D02EFB1-6178-4044-8A21-8924670343AC}" srcOrd="0" destOrd="0" presId="urn:microsoft.com/office/officeart/2005/8/layout/vList5"/>
    <dgm:cxn modelId="{0B00A381-4DF3-4ADE-B560-065EDDB3EA12}" srcId="{1970E766-2448-4681-B2CD-19B06E85A5E5}" destId="{61021951-CBE5-484E-A745-D319CC65715D}" srcOrd="1" destOrd="0" parTransId="{BD4D8E01-78E6-4DB4-8181-2452CCEE6B2D}" sibTransId="{54283141-3CD0-4076-8D84-E5AE8914DACC}"/>
    <dgm:cxn modelId="{BACEDA85-2700-4766-94A0-A0CC98DD1B87}" srcId="{86803450-AF74-49D4-A9C1-D865DD3B86B6}" destId="{5FB48CF8-FB51-424E-BB63-1905DD12F913}" srcOrd="2" destOrd="0" parTransId="{50C7D9E3-31E2-4F42-B330-2D5AD3FCBBDE}" sibTransId="{FC212AB8-FBF7-4179-9AF9-65CB663BC9F6}"/>
    <dgm:cxn modelId="{56714297-B5F5-41B4-8ED3-7C34ACA42769}" type="presOf" srcId="{593EDE55-9B06-4748-8687-054D0232ABDF}" destId="{7C4C9F6A-C3AC-43B6-96B6-9A6B46C64B73}" srcOrd="0" destOrd="2" presId="urn:microsoft.com/office/officeart/2005/8/layout/vList5"/>
    <dgm:cxn modelId="{4A8C70A4-9B45-4DC0-A58B-E10C16F8A825}" srcId="{5FB48CF8-FB51-424E-BB63-1905DD12F913}" destId="{7F92A70C-8785-493A-88CB-7E2832FBCECA}" srcOrd="5" destOrd="0" parTransId="{1FD5789D-F75F-4E16-878A-6C09998E0B80}" sibTransId="{E7F32D74-C161-4584-8EC4-97607E15F7B1}"/>
    <dgm:cxn modelId="{11743FA8-003B-4249-84C6-42A28FEFD1D9}" type="presOf" srcId="{D5668C29-6DD5-4534-A5F0-F2EF01079126}" destId="{EEDA234E-18A5-484F-A3B0-BE9DC112B09D}" srcOrd="0" destOrd="2" presId="urn:microsoft.com/office/officeart/2005/8/layout/vList5"/>
    <dgm:cxn modelId="{65C59FA9-8E69-4194-B2B5-CCC76DC9ADD2}" srcId="{5FB48CF8-FB51-424E-BB63-1905DD12F913}" destId="{593EDE55-9B06-4748-8687-054D0232ABDF}" srcOrd="2" destOrd="0" parTransId="{E4D928A8-4FE3-4C33-9114-A901A0FB572B}" sibTransId="{E9E40050-85BD-4B80-B388-C8800948758D}"/>
    <dgm:cxn modelId="{744A6AB3-4599-489C-A386-950216669663}" type="presOf" srcId="{5FB48CF8-FB51-424E-BB63-1905DD12F913}" destId="{1C52E44E-3636-4A76-8E2B-99E0F11B776E}" srcOrd="0" destOrd="0" presId="urn:microsoft.com/office/officeart/2005/8/layout/vList5"/>
    <dgm:cxn modelId="{B17F9FBD-F736-4D80-A078-EBA551C312A9}" type="presOf" srcId="{20601CAC-79FF-40FE-BD21-10D3A4470D58}" destId="{A1A37B20-5C02-4212-BFDE-D0162D1606FC}" srcOrd="0" destOrd="1" presId="urn:microsoft.com/office/officeart/2005/8/layout/vList5"/>
    <dgm:cxn modelId="{AA1468C2-4FDC-4B3D-852B-A524D65FA844}" type="presOf" srcId="{1970E766-2448-4681-B2CD-19B06E85A5E5}" destId="{14348766-9C81-44D9-B95B-94F358AD7991}" srcOrd="0" destOrd="0" presId="urn:microsoft.com/office/officeart/2005/8/layout/vList5"/>
    <dgm:cxn modelId="{18842AC3-137F-4128-84A7-4EA166F0CF5F}" srcId="{5FB48CF8-FB51-424E-BB63-1905DD12F913}" destId="{593702FB-033B-4D2F-A0AE-D7EC87ECD509}" srcOrd="4" destOrd="0" parTransId="{1147520A-449F-42D1-873E-7D11C8B297D1}" sibTransId="{B161012C-3AE7-43DA-B79A-5B80EEFCD4A8}"/>
    <dgm:cxn modelId="{6B3620D3-3D17-434F-A115-93A752BA9521}" srcId="{6108EE87-B5BD-4B3F-B86D-A509EFE0220B}" destId="{945F340D-91F0-43C8-B503-451AD270911B}" srcOrd="0" destOrd="0" parTransId="{87A65D7A-F4D9-4A54-B715-EEC89054B508}" sibTransId="{69CC4DC0-EFC5-4B45-9CCF-3DD2BB958B9B}"/>
    <dgm:cxn modelId="{89B9D0E7-DDBD-481A-ACE7-5392DB1A8010}" srcId="{5FB48CF8-FB51-424E-BB63-1905DD12F913}" destId="{2B60ACE6-A0B7-4F2B-9B80-77D0FECF1F96}" srcOrd="3" destOrd="0" parTransId="{FA3C8E0A-DD3C-4AB9-8DB6-2E6AC691B511}" sibTransId="{8A93B1C5-2EB1-474C-BB22-B1EEEA67BDB3}"/>
    <dgm:cxn modelId="{C943FFF0-44F3-487B-9C58-84CC45DF2D7D}" srcId="{5FB48CF8-FB51-424E-BB63-1905DD12F913}" destId="{6C27D004-C9B9-4363-BA54-4DD80B1AD2C9}" srcOrd="0" destOrd="0" parTransId="{71120CC7-D082-4CD4-B8FC-9B34E2712BFF}" sibTransId="{C0CC98EF-5AB6-4E66-8139-58314E50DA02}"/>
    <dgm:cxn modelId="{FB117AF7-9C2A-401C-ACAE-A2E70AFDBCBA}" srcId="{1970E766-2448-4681-B2CD-19B06E85A5E5}" destId="{D5668C29-6DD5-4534-A5F0-F2EF01079126}" srcOrd="2" destOrd="0" parTransId="{4D69E61F-045A-4F7E-BE3F-A6C26D69F485}" sibTransId="{05E300DD-E58B-4C1A-926D-A1D597DB9DEB}"/>
    <dgm:cxn modelId="{305667F8-7CE4-4056-8491-DA869F76F526}" srcId="{6108EE87-B5BD-4B3F-B86D-A509EFE0220B}" destId="{A7315F66-1368-417F-8128-CD3B6B530BBE}" srcOrd="2" destOrd="0" parTransId="{B2D03DFE-3006-478E-BE98-E769570194E6}" sibTransId="{5E3180C4-13C9-481C-B3AB-6AC610CD07AF}"/>
    <dgm:cxn modelId="{B1FBA5FB-7114-478A-BB23-18E2F6052C12}" srcId="{86803450-AF74-49D4-A9C1-D865DD3B86B6}" destId="{1970E766-2448-4681-B2CD-19B06E85A5E5}" srcOrd="0" destOrd="0" parTransId="{F68A3D07-9079-49C3-AE91-8B5BFFAF4A1B}" sibTransId="{1995ADF4-E897-418C-85DA-714441875B61}"/>
    <dgm:cxn modelId="{D3B10A0A-10C8-44EC-A855-E0213CDA26E5}" type="presParOf" srcId="{0B258E77-3996-428D-BDB3-EAC19DC301B6}" destId="{75E5E593-0C90-4B1A-9379-B2CF18278082}" srcOrd="0" destOrd="0" presId="urn:microsoft.com/office/officeart/2005/8/layout/vList5"/>
    <dgm:cxn modelId="{891C81F9-C33D-4F0E-A40D-DED6FAB0CEB4}" type="presParOf" srcId="{75E5E593-0C90-4B1A-9379-B2CF18278082}" destId="{14348766-9C81-44D9-B95B-94F358AD7991}" srcOrd="0" destOrd="0" presId="urn:microsoft.com/office/officeart/2005/8/layout/vList5"/>
    <dgm:cxn modelId="{4383F7F4-1AC3-468C-9F61-AF8E18B81075}" type="presParOf" srcId="{75E5E593-0C90-4B1A-9379-B2CF18278082}" destId="{EEDA234E-18A5-484F-A3B0-BE9DC112B09D}" srcOrd="1" destOrd="0" presId="urn:microsoft.com/office/officeart/2005/8/layout/vList5"/>
    <dgm:cxn modelId="{F626A482-9C6D-4962-9CC1-B4D517D38A33}" type="presParOf" srcId="{0B258E77-3996-428D-BDB3-EAC19DC301B6}" destId="{62DA636F-952F-426C-90B3-FE3C28B17AE1}" srcOrd="1" destOrd="0" presId="urn:microsoft.com/office/officeart/2005/8/layout/vList5"/>
    <dgm:cxn modelId="{5BE61DF6-A6ED-4D2B-8933-0E64FCF3E390}" type="presParOf" srcId="{0B258E77-3996-428D-BDB3-EAC19DC301B6}" destId="{E6B4D760-289A-462A-920C-B140A2BBB49F}" srcOrd="2" destOrd="0" presId="urn:microsoft.com/office/officeart/2005/8/layout/vList5"/>
    <dgm:cxn modelId="{556EB32B-BE01-48D4-801D-DE040638B41B}" type="presParOf" srcId="{E6B4D760-289A-462A-920C-B140A2BBB49F}" destId="{0D02EFB1-6178-4044-8A21-8924670343AC}" srcOrd="0" destOrd="0" presId="urn:microsoft.com/office/officeart/2005/8/layout/vList5"/>
    <dgm:cxn modelId="{32A8C5A8-EBED-47F1-920E-64094197E6A8}" type="presParOf" srcId="{E6B4D760-289A-462A-920C-B140A2BBB49F}" destId="{A1A37B20-5C02-4212-BFDE-D0162D1606FC}" srcOrd="1" destOrd="0" presId="urn:microsoft.com/office/officeart/2005/8/layout/vList5"/>
    <dgm:cxn modelId="{FC318056-75B4-43ED-BB79-6EAF63C43CA5}" type="presParOf" srcId="{0B258E77-3996-428D-BDB3-EAC19DC301B6}" destId="{D1EA6393-1835-45A5-879F-9F7EC6776E4F}" srcOrd="3" destOrd="0" presId="urn:microsoft.com/office/officeart/2005/8/layout/vList5"/>
    <dgm:cxn modelId="{CE47F2C5-CCC7-4160-A6BC-4DABEA802B5A}" type="presParOf" srcId="{0B258E77-3996-428D-BDB3-EAC19DC301B6}" destId="{AFA9972C-3DD9-4FA6-B410-B52CF316BC37}" srcOrd="4" destOrd="0" presId="urn:microsoft.com/office/officeart/2005/8/layout/vList5"/>
    <dgm:cxn modelId="{ABD05822-6737-4228-8BFA-B29D1B995887}" type="presParOf" srcId="{AFA9972C-3DD9-4FA6-B410-B52CF316BC37}" destId="{1C52E44E-3636-4A76-8E2B-99E0F11B776E}" srcOrd="0" destOrd="0" presId="urn:microsoft.com/office/officeart/2005/8/layout/vList5"/>
    <dgm:cxn modelId="{79045207-BD12-4240-AD4C-5F1C5F13BA33}" type="presParOf" srcId="{AFA9972C-3DD9-4FA6-B410-B52CF316BC37}" destId="{7C4C9F6A-C3AC-43B6-96B6-9A6B46C64B7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4D08B2-5EFA-4E8F-828C-91321E0B209C}" type="doc">
      <dgm:prSet loTypeId="urn:microsoft.com/office/officeart/2005/8/layout/venn1" loCatId="relationship" qsTypeId="urn:microsoft.com/office/officeart/2005/8/quickstyle/simple1" qsCatId="simple" csTypeId="urn:microsoft.com/office/officeart/2005/8/colors/colorful1" csCatId="colorful" phldr="1"/>
      <dgm:spPr/>
      <dgm:t>
        <a:bodyPr/>
        <a:lstStyle/>
        <a:p>
          <a:endParaRPr lang="en-US"/>
        </a:p>
      </dgm:t>
    </dgm:pt>
    <dgm:pt modelId="{C8BB9BEA-6C95-4223-8505-9247B48AD3DF}">
      <dgm:prSet/>
      <dgm:spPr/>
      <dgm:t>
        <a:bodyPr/>
        <a:lstStyle/>
        <a:p>
          <a:pPr rtl="0"/>
          <a:endParaRPr lang="en-GB" dirty="0"/>
        </a:p>
      </dgm:t>
    </dgm:pt>
    <dgm:pt modelId="{6A36BC7A-CB75-4803-86B3-46E62C26A9A2}" type="parTrans" cxnId="{ECBBDA04-39DA-4E4A-AC97-0DF413896B4F}">
      <dgm:prSet/>
      <dgm:spPr/>
      <dgm:t>
        <a:bodyPr/>
        <a:lstStyle/>
        <a:p>
          <a:endParaRPr lang="en-US"/>
        </a:p>
      </dgm:t>
    </dgm:pt>
    <dgm:pt modelId="{B2DA878D-198A-46BF-96E7-319854CFB0E6}" type="sibTrans" cxnId="{ECBBDA04-39DA-4E4A-AC97-0DF413896B4F}">
      <dgm:prSet/>
      <dgm:spPr/>
      <dgm:t>
        <a:bodyPr/>
        <a:lstStyle/>
        <a:p>
          <a:endParaRPr lang="en-US"/>
        </a:p>
      </dgm:t>
    </dgm:pt>
    <dgm:pt modelId="{1B818BE9-E4F0-4822-AE09-394190528B7D}">
      <dgm:prSet/>
      <dgm:spPr/>
      <dgm:t>
        <a:bodyPr/>
        <a:lstStyle/>
        <a:p>
          <a:pPr rtl="0"/>
          <a:endParaRPr lang="en-GB" dirty="0"/>
        </a:p>
      </dgm:t>
    </dgm:pt>
    <dgm:pt modelId="{2309F3E3-47F9-4B43-AE46-02F7D2607802}" type="parTrans" cxnId="{2C860B96-A14C-4B87-AA4A-0176768242B9}">
      <dgm:prSet/>
      <dgm:spPr/>
      <dgm:t>
        <a:bodyPr/>
        <a:lstStyle/>
        <a:p>
          <a:endParaRPr lang="en-GB"/>
        </a:p>
      </dgm:t>
    </dgm:pt>
    <dgm:pt modelId="{6F406401-9A9D-4F23-AD29-EC2B672F68CF}" type="sibTrans" cxnId="{2C860B96-A14C-4B87-AA4A-0176768242B9}">
      <dgm:prSet/>
      <dgm:spPr/>
      <dgm:t>
        <a:bodyPr/>
        <a:lstStyle/>
        <a:p>
          <a:endParaRPr lang="en-GB"/>
        </a:p>
      </dgm:t>
    </dgm:pt>
    <dgm:pt modelId="{1EF023C5-F1F9-41E5-878C-AC0E396E06D0}">
      <dgm:prSet/>
      <dgm:spPr/>
      <dgm:t>
        <a:bodyPr/>
        <a:lstStyle/>
        <a:p>
          <a:pPr rtl="0"/>
          <a:endParaRPr lang="en-GB" dirty="0"/>
        </a:p>
      </dgm:t>
    </dgm:pt>
    <dgm:pt modelId="{AA4D9C53-4960-4F4E-8D36-068EB170F996}" type="parTrans" cxnId="{880A81EE-E49D-4B82-81F0-E82E5D592563}">
      <dgm:prSet/>
      <dgm:spPr/>
      <dgm:t>
        <a:bodyPr/>
        <a:lstStyle/>
        <a:p>
          <a:endParaRPr lang="en-GB"/>
        </a:p>
      </dgm:t>
    </dgm:pt>
    <dgm:pt modelId="{AA5B7720-06D5-417D-B9D0-CB8A38A5900F}" type="sibTrans" cxnId="{880A81EE-E49D-4B82-81F0-E82E5D592563}">
      <dgm:prSet/>
      <dgm:spPr/>
      <dgm:t>
        <a:bodyPr/>
        <a:lstStyle/>
        <a:p>
          <a:endParaRPr lang="en-GB"/>
        </a:p>
      </dgm:t>
    </dgm:pt>
    <dgm:pt modelId="{B78A2B2A-32E9-4949-ACCF-03C4DB1F1CEF}" type="pres">
      <dgm:prSet presAssocID="{324D08B2-5EFA-4E8F-828C-91321E0B209C}" presName="compositeShape" presStyleCnt="0">
        <dgm:presLayoutVars>
          <dgm:chMax val="7"/>
          <dgm:dir/>
          <dgm:resizeHandles val="exact"/>
        </dgm:presLayoutVars>
      </dgm:prSet>
      <dgm:spPr/>
    </dgm:pt>
    <dgm:pt modelId="{EC98343F-9DDA-4523-A888-33390F4CCF2F}" type="pres">
      <dgm:prSet presAssocID="{1B818BE9-E4F0-4822-AE09-394190528B7D}" presName="circ1" presStyleLbl="vennNode1" presStyleIdx="0" presStyleCnt="3"/>
      <dgm:spPr/>
    </dgm:pt>
    <dgm:pt modelId="{5ECDDDD1-1590-408E-B097-290EF79C240A}" type="pres">
      <dgm:prSet presAssocID="{1B818BE9-E4F0-4822-AE09-394190528B7D}" presName="circ1Tx" presStyleLbl="revTx" presStyleIdx="0" presStyleCnt="0">
        <dgm:presLayoutVars>
          <dgm:chMax val="0"/>
          <dgm:chPref val="0"/>
          <dgm:bulletEnabled val="1"/>
        </dgm:presLayoutVars>
      </dgm:prSet>
      <dgm:spPr/>
    </dgm:pt>
    <dgm:pt modelId="{A79BC186-217A-46E9-BA60-7BA3E6962E74}" type="pres">
      <dgm:prSet presAssocID="{1EF023C5-F1F9-41E5-878C-AC0E396E06D0}" presName="circ2" presStyleLbl="vennNode1" presStyleIdx="1" presStyleCnt="3"/>
      <dgm:spPr/>
    </dgm:pt>
    <dgm:pt modelId="{F62BE81E-7FFE-46F6-9E1D-54F7902C6C00}" type="pres">
      <dgm:prSet presAssocID="{1EF023C5-F1F9-41E5-878C-AC0E396E06D0}" presName="circ2Tx" presStyleLbl="revTx" presStyleIdx="0" presStyleCnt="0">
        <dgm:presLayoutVars>
          <dgm:chMax val="0"/>
          <dgm:chPref val="0"/>
          <dgm:bulletEnabled val="1"/>
        </dgm:presLayoutVars>
      </dgm:prSet>
      <dgm:spPr/>
    </dgm:pt>
    <dgm:pt modelId="{75538040-61B9-4E3F-8BDB-650FBDCDD9E1}" type="pres">
      <dgm:prSet presAssocID="{C8BB9BEA-6C95-4223-8505-9247B48AD3DF}" presName="circ3" presStyleLbl="vennNode1" presStyleIdx="2" presStyleCnt="3"/>
      <dgm:spPr/>
    </dgm:pt>
    <dgm:pt modelId="{EF5FE41A-0B0F-43E1-B7EA-C6660B366F5C}" type="pres">
      <dgm:prSet presAssocID="{C8BB9BEA-6C95-4223-8505-9247B48AD3DF}" presName="circ3Tx" presStyleLbl="revTx" presStyleIdx="0" presStyleCnt="0">
        <dgm:presLayoutVars>
          <dgm:chMax val="0"/>
          <dgm:chPref val="0"/>
          <dgm:bulletEnabled val="1"/>
        </dgm:presLayoutVars>
      </dgm:prSet>
      <dgm:spPr/>
    </dgm:pt>
  </dgm:ptLst>
  <dgm:cxnLst>
    <dgm:cxn modelId="{ECBBDA04-39DA-4E4A-AC97-0DF413896B4F}" srcId="{324D08B2-5EFA-4E8F-828C-91321E0B209C}" destId="{C8BB9BEA-6C95-4223-8505-9247B48AD3DF}" srcOrd="2" destOrd="0" parTransId="{6A36BC7A-CB75-4803-86B3-46E62C26A9A2}" sibTransId="{B2DA878D-198A-46BF-96E7-319854CFB0E6}"/>
    <dgm:cxn modelId="{6617070D-28B7-4238-94EA-DB00C2E69F15}" type="presOf" srcId="{324D08B2-5EFA-4E8F-828C-91321E0B209C}" destId="{B78A2B2A-32E9-4949-ACCF-03C4DB1F1CEF}" srcOrd="0" destOrd="0" presId="urn:microsoft.com/office/officeart/2005/8/layout/venn1"/>
    <dgm:cxn modelId="{85A6BE38-6C89-4F71-8916-AF6E7D8884A2}" type="presOf" srcId="{C8BB9BEA-6C95-4223-8505-9247B48AD3DF}" destId="{75538040-61B9-4E3F-8BDB-650FBDCDD9E1}" srcOrd="0" destOrd="0" presId="urn:microsoft.com/office/officeart/2005/8/layout/venn1"/>
    <dgm:cxn modelId="{C18A5885-B087-4844-ADA8-0AFCC836E724}" type="presOf" srcId="{1EF023C5-F1F9-41E5-878C-AC0E396E06D0}" destId="{A79BC186-217A-46E9-BA60-7BA3E6962E74}" srcOrd="0" destOrd="0" presId="urn:microsoft.com/office/officeart/2005/8/layout/venn1"/>
    <dgm:cxn modelId="{2C860B96-A14C-4B87-AA4A-0176768242B9}" srcId="{324D08B2-5EFA-4E8F-828C-91321E0B209C}" destId="{1B818BE9-E4F0-4822-AE09-394190528B7D}" srcOrd="0" destOrd="0" parTransId="{2309F3E3-47F9-4B43-AE46-02F7D2607802}" sibTransId="{6F406401-9A9D-4F23-AD29-EC2B672F68CF}"/>
    <dgm:cxn modelId="{9DE332AA-D767-4D27-9687-83621BE5F374}" type="presOf" srcId="{1B818BE9-E4F0-4822-AE09-394190528B7D}" destId="{EC98343F-9DDA-4523-A888-33390F4CCF2F}" srcOrd="0" destOrd="0" presId="urn:microsoft.com/office/officeart/2005/8/layout/venn1"/>
    <dgm:cxn modelId="{8F6B66BD-AB1D-4FFB-90A0-9133DC4C2838}" type="presOf" srcId="{C8BB9BEA-6C95-4223-8505-9247B48AD3DF}" destId="{EF5FE41A-0B0F-43E1-B7EA-C6660B366F5C}" srcOrd="1" destOrd="0" presId="urn:microsoft.com/office/officeart/2005/8/layout/venn1"/>
    <dgm:cxn modelId="{99F07AD9-8616-47CC-A7BE-D38137BFAB09}" type="presOf" srcId="{1B818BE9-E4F0-4822-AE09-394190528B7D}" destId="{5ECDDDD1-1590-408E-B097-290EF79C240A}" srcOrd="1" destOrd="0" presId="urn:microsoft.com/office/officeart/2005/8/layout/venn1"/>
    <dgm:cxn modelId="{880A81EE-E49D-4B82-81F0-E82E5D592563}" srcId="{324D08B2-5EFA-4E8F-828C-91321E0B209C}" destId="{1EF023C5-F1F9-41E5-878C-AC0E396E06D0}" srcOrd="1" destOrd="0" parTransId="{AA4D9C53-4960-4F4E-8D36-068EB170F996}" sibTransId="{AA5B7720-06D5-417D-B9D0-CB8A38A5900F}"/>
    <dgm:cxn modelId="{3BB881F8-C90F-4947-B3DF-8AF8FB72E4CE}" type="presOf" srcId="{1EF023C5-F1F9-41E5-878C-AC0E396E06D0}" destId="{F62BE81E-7FFE-46F6-9E1D-54F7902C6C00}" srcOrd="1" destOrd="0" presId="urn:microsoft.com/office/officeart/2005/8/layout/venn1"/>
    <dgm:cxn modelId="{B54862B7-6CDA-4D39-B27B-C41AC6B92C51}" type="presParOf" srcId="{B78A2B2A-32E9-4949-ACCF-03C4DB1F1CEF}" destId="{EC98343F-9DDA-4523-A888-33390F4CCF2F}" srcOrd="0" destOrd="0" presId="urn:microsoft.com/office/officeart/2005/8/layout/venn1"/>
    <dgm:cxn modelId="{CD573AAF-5B6E-4041-9E0A-F419C8365AB0}" type="presParOf" srcId="{B78A2B2A-32E9-4949-ACCF-03C4DB1F1CEF}" destId="{5ECDDDD1-1590-408E-B097-290EF79C240A}" srcOrd="1" destOrd="0" presId="urn:microsoft.com/office/officeart/2005/8/layout/venn1"/>
    <dgm:cxn modelId="{13F97E37-5F66-407A-9EE6-2ABCC833A2AC}" type="presParOf" srcId="{B78A2B2A-32E9-4949-ACCF-03C4DB1F1CEF}" destId="{A79BC186-217A-46E9-BA60-7BA3E6962E74}" srcOrd="2" destOrd="0" presId="urn:microsoft.com/office/officeart/2005/8/layout/venn1"/>
    <dgm:cxn modelId="{9AC98224-E7B3-42BE-95CD-334D51917547}" type="presParOf" srcId="{B78A2B2A-32E9-4949-ACCF-03C4DB1F1CEF}" destId="{F62BE81E-7FFE-46F6-9E1D-54F7902C6C00}" srcOrd="3" destOrd="0" presId="urn:microsoft.com/office/officeart/2005/8/layout/venn1"/>
    <dgm:cxn modelId="{B35A5BB4-B8A3-4119-BD09-34DC60B1D538}" type="presParOf" srcId="{B78A2B2A-32E9-4949-ACCF-03C4DB1F1CEF}" destId="{75538040-61B9-4E3F-8BDB-650FBDCDD9E1}" srcOrd="4" destOrd="0" presId="urn:microsoft.com/office/officeart/2005/8/layout/venn1"/>
    <dgm:cxn modelId="{80498468-5741-4324-803D-4A77D5E46A85}" type="presParOf" srcId="{B78A2B2A-32E9-4949-ACCF-03C4DB1F1CEF}" destId="{EF5FE41A-0B0F-43E1-B7EA-C6660B366F5C}"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46465A-6F0B-4AB3-B96E-F5674C3DCF1B}" type="doc">
      <dgm:prSet loTypeId="urn:microsoft.com/office/officeart/2011/layout/TabList" loCatId="list" qsTypeId="urn:microsoft.com/office/officeart/2005/8/quickstyle/3d5" qsCatId="3D" csTypeId="urn:microsoft.com/office/officeart/2005/8/colors/colorful1" csCatId="colorful" phldr="1"/>
      <dgm:spPr/>
      <dgm:t>
        <a:bodyPr/>
        <a:lstStyle/>
        <a:p>
          <a:endParaRPr lang="en-US"/>
        </a:p>
      </dgm:t>
    </dgm:pt>
    <dgm:pt modelId="{37931726-6778-49FB-9066-0BAA2DE6C904}">
      <dgm:prSet phldrT="[Text]" custT="1"/>
      <dgm:spPr/>
      <dgm:t>
        <a:bodyPr/>
        <a:lstStyle/>
        <a:p>
          <a:pPr algn="l"/>
          <a:r>
            <a:rPr lang="en-US" sz="2000" dirty="0"/>
            <a:t>Overall Performance</a:t>
          </a:r>
        </a:p>
      </dgm:t>
    </dgm:pt>
    <dgm:pt modelId="{656F656B-0506-4D32-9394-8F8E9D952F08}" type="parTrans" cxnId="{31D59DF9-60EA-481E-AEF7-5828ECC49797}">
      <dgm:prSet/>
      <dgm:spPr/>
      <dgm:t>
        <a:bodyPr/>
        <a:lstStyle/>
        <a:p>
          <a:endParaRPr lang="en-US" sz="2400"/>
        </a:p>
      </dgm:t>
    </dgm:pt>
    <dgm:pt modelId="{E18794E8-6F5F-4EA9-845A-0E9F61F46594}" type="sibTrans" cxnId="{31D59DF9-60EA-481E-AEF7-5828ECC49797}">
      <dgm:prSet/>
      <dgm:spPr/>
      <dgm:t>
        <a:bodyPr/>
        <a:lstStyle/>
        <a:p>
          <a:endParaRPr lang="en-US" sz="2400"/>
        </a:p>
      </dgm:t>
    </dgm:pt>
    <dgm:pt modelId="{7D8E9401-0B82-492F-AEE7-4DE45505F306}">
      <dgm:prSet phldrT="[Text]" custT="1"/>
      <dgm:spPr/>
      <dgm:t>
        <a:bodyPr/>
        <a:lstStyle/>
        <a:p>
          <a:r>
            <a:rPr lang="en-US" sz="1600" dirty="0">
              <a:solidFill>
                <a:schemeClr val="bg1"/>
              </a:solidFill>
            </a:rPr>
            <a:t>Total Revenue</a:t>
          </a:r>
        </a:p>
      </dgm:t>
    </dgm:pt>
    <dgm:pt modelId="{F1790145-9C15-44B9-B141-2BA5256056A6}" type="parTrans" cxnId="{5D107A14-6ED9-4FDA-B034-7342DF64E1EB}">
      <dgm:prSet/>
      <dgm:spPr/>
      <dgm:t>
        <a:bodyPr/>
        <a:lstStyle/>
        <a:p>
          <a:endParaRPr lang="en-US" sz="2400"/>
        </a:p>
      </dgm:t>
    </dgm:pt>
    <dgm:pt modelId="{DE6C059C-1614-41E2-887C-7DC5FAA87C96}" type="sibTrans" cxnId="{5D107A14-6ED9-4FDA-B034-7342DF64E1EB}">
      <dgm:prSet/>
      <dgm:spPr/>
      <dgm:t>
        <a:bodyPr/>
        <a:lstStyle/>
        <a:p>
          <a:endParaRPr lang="en-US" sz="2400"/>
        </a:p>
      </dgm:t>
    </dgm:pt>
    <dgm:pt modelId="{02FA3F0F-1834-49C9-8078-709ACC7D0731}">
      <dgm:prSet phldrT="[Text]" custT="1"/>
      <dgm:spPr/>
      <dgm:t>
        <a:bodyPr/>
        <a:lstStyle/>
        <a:p>
          <a:pPr algn="l"/>
          <a:r>
            <a:rPr lang="en-US" sz="2000" dirty="0"/>
            <a:t>Customer</a:t>
          </a:r>
        </a:p>
      </dgm:t>
    </dgm:pt>
    <dgm:pt modelId="{0B9EB239-E50B-4BDC-BA16-1B5314C7F349}" type="parTrans" cxnId="{EE51038B-0382-404E-AD69-4BC662B7C5FE}">
      <dgm:prSet/>
      <dgm:spPr/>
      <dgm:t>
        <a:bodyPr/>
        <a:lstStyle/>
        <a:p>
          <a:endParaRPr lang="en-US" sz="2400"/>
        </a:p>
      </dgm:t>
    </dgm:pt>
    <dgm:pt modelId="{4E20E318-8560-4B3D-B21E-A6B4F89A44D9}" type="sibTrans" cxnId="{EE51038B-0382-404E-AD69-4BC662B7C5FE}">
      <dgm:prSet/>
      <dgm:spPr/>
      <dgm:t>
        <a:bodyPr/>
        <a:lstStyle/>
        <a:p>
          <a:endParaRPr lang="en-US" sz="2400"/>
        </a:p>
      </dgm:t>
    </dgm:pt>
    <dgm:pt modelId="{1A9352A7-8C92-4AD8-ABA1-46B4CFF3F9B3}">
      <dgm:prSet phldrT="[Text]" custT="1"/>
      <dgm:spPr/>
      <dgm:t>
        <a:bodyPr/>
        <a:lstStyle/>
        <a:p>
          <a:r>
            <a:rPr lang="en-US" sz="2000" dirty="0"/>
            <a:t> </a:t>
          </a:r>
        </a:p>
      </dgm:t>
    </dgm:pt>
    <dgm:pt modelId="{22330BA4-5ACF-4A4A-A19F-7043B0954C06}" type="parTrans" cxnId="{3E68269F-8E67-42C0-8BD0-63426F0DDF80}">
      <dgm:prSet/>
      <dgm:spPr/>
      <dgm:t>
        <a:bodyPr/>
        <a:lstStyle/>
        <a:p>
          <a:endParaRPr lang="en-US" sz="2400"/>
        </a:p>
      </dgm:t>
    </dgm:pt>
    <dgm:pt modelId="{6D74A0DB-191C-4446-964C-613CE063D6D2}" type="sibTrans" cxnId="{3E68269F-8E67-42C0-8BD0-63426F0DDF80}">
      <dgm:prSet/>
      <dgm:spPr/>
      <dgm:t>
        <a:bodyPr/>
        <a:lstStyle/>
        <a:p>
          <a:endParaRPr lang="en-US" sz="2400"/>
        </a:p>
      </dgm:t>
    </dgm:pt>
    <dgm:pt modelId="{B4EC96DF-6DF4-49BF-BC6D-ABD6BB850F75}">
      <dgm:prSet phldrT="[Text]" custT="1"/>
      <dgm:spPr/>
      <dgm:t>
        <a:bodyPr/>
        <a:lstStyle/>
        <a:p>
          <a:r>
            <a:rPr lang="en-US" sz="1600" dirty="0">
              <a:solidFill>
                <a:schemeClr val="bg1"/>
              </a:solidFill>
            </a:rPr>
            <a:t>All Customers</a:t>
          </a:r>
        </a:p>
      </dgm:t>
    </dgm:pt>
    <dgm:pt modelId="{06438180-9A34-4117-BB6B-F60F14924746}" type="parTrans" cxnId="{CD690DBD-2D28-4FC8-9E55-7DA7D27986DE}">
      <dgm:prSet/>
      <dgm:spPr/>
      <dgm:t>
        <a:bodyPr/>
        <a:lstStyle/>
        <a:p>
          <a:endParaRPr lang="en-US" sz="2400"/>
        </a:p>
      </dgm:t>
    </dgm:pt>
    <dgm:pt modelId="{AD9025B4-7308-4019-970E-0D27FB2F5114}" type="sibTrans" cxnId="{CD690DBD-2D28-4FC8-9E55-7DA7D27986DE}">
      <dgm:prSet/>
      <dgm:spPr/>
      <dgm:t>
        <a:bodyPr/>
        <a:lstStyle/>
        <a:p>
          <a:endParaRPr lang="en-US" sz="2400"/>
        </a:p>
      </dgm:t>
    </dgm:pt>
    <dgm:pt modelId="{4D438EDC-85B5-4AF7-910D-262D094E1329}">
      <dgm:prSet phldrT="[Text]" custT="1"/>
      <dgm:spPr/>
      <dgm:t>
        <a:bodyPr/>
        <a:lstStyle/>
        <a:p>
          <a:pPr algn="l"/>
          <a:r>
            <a:rPr lang="en-US" sz="2000" dirty="0"/>
            <a:t>Forecast</a:t>
          </a:r>
        </a:p>
      </dgm:t>
    </dgm:pt>
    <dgm:pt modelId="{254C06B7-EA2F-4C3D-9EDE-ADE3BEF90CF6}" type="parTrans" cxnId="{8A055156-33FB-4D39-80B0-085E929C9CD0}">
      <dgm:prSet/>
      <dgm:spPr/>
      <dgm:t>
        <a:bodyPr/>
        <a:lstStyle/>
        <a:p>
          <a:endParaRPr lang="en-US" sz="2400"/>
        </a:p>
      </dgm:t>
    </dgm:pt>
    <dgm:pt modelId="{A7A0FC9A-0153-4C9D-AF03-754F90BBFD13}" type="sibTrans" cxnId="{8A055156-33FB-4D39-80B0-085E929C9CD0}">
      <dgm:prSet/>
      <dgm:spPr/>
      <dgm:t>
        <a:bodyPr/>
        <a:lstStyle/>
        <a:p>
          <a:endParaRPr lang="en-US" sz="2400"/>
        </a:p>
      </dgm:t>
    </dgm:pt>
    <dgm:pt modelId="{9C2DB3B6-4ECC-4ED9-8253-EB267871A418}">
      <dgm:prSet phldrT="[Text]" custT="1"/>
      <dgm:spPr/>
      <dgm:t>
        <a:bodyPr/>
        <a:lstStyle/>
        <a:p>
          <a:r>
            <a:rPr lang="en-US" sz="2000" dirty="0"/>
            <a:t> </a:t>
          </a:r>
        </a:p>
      </dgm:t>
    </dgm:pt>
    <dgm:pt modelId="{21B48D0D-D5B5-4C8C-8446-CC16A4430700}" type="parTrans" cxnId="{11E52071-C729-4936-A24B-16466014F028}">
      <dgm:prSet/>
      <dgm:spPr/>
      <dgm:t>
        <a:bodyPr/>
        <a:lstStyle/>
        <a:p>
          <a:endParaRPr lang="en-US" sz="2400"/>
        </a:p>
      </dgm:t>
    </dgm:pt>
    <dgm:pt modelId="{B6F9A8F9-2A75-4D99-A0ED-B4702CA772CD}" type="sibTrans" cxnId="{11E52071-C729-4936-A24B-16466014F028}">
      <dgm:prSet/>
      <dgm:spPr/>
      <dgm:t>
        <a:bodyPr/>
        <a:lstStyle/>
        <a:p>
          <a:endParaRPr lang="en-US" sz="2400"/>
        </a:p>
      </dgm:t>
    </dgm:pt>
    <dgm:pt modelId="{7E877A1A-4DB3-45F8-81C8-99920BE01F0D}">
      <dgm:prSet phldrT="[Text]" custT="1"/>
      <dgm:spPr/>
      <dgm:t>
        <a:bodyPr/>
        <a:lstStyle/>
        <a:p>
          <a:r>
            <a:rPr lang="en-US" sz="1600" dirty="0">
              <a:solidFill>
                <a:schemeClr val="bg1"/>
              </a:solidFill>
            </a:rPr>
            <a:t>Uplifted Revenue</a:t>
          </a:r>
        </a:p>
      </dgm:t>
    </dgm:pt>
    <dgm:pt modelId="{EE548DE6-2A72-463D-ADF8-E3850A4CCFBE}" type="parTrans" cxnId="{23C4724F-730E-47F6-87D5-CDF4EDB594EC}">
      <dgm:prSet/>
      <dgm:spPr/>
      <dgm:t>
        <a:bodyPr/>
        <a:lstStyle/>
        <a:p>
          <a:endParaRPr lang="en-US" sz="2400"/>
        </a:p>
      </dgm:t>
    </dgm:pt>
    <dgm:pt modelId="{2F516184-0366-4DCD-8B20-87246B051535}" type="sibTrans" cxnId="{23C4724F-730E-47F6-87D5-CDF4EDB594EC}">
      <dgm:prSet/>
      <dgm:spPr/>
      <dgm:t>
        <a:bodyPr/>
        <a:lstStyle/>
        <a:p>
          <a:endParaRPr lang="en-US" sz="2400"/>
        </a:p>
      </dgm:t>
    </dgm:pt>
    <dgm:pt modelId="{A92B16A5-C0FE-45ED-B4CD-22AFD7D0CF39}">
      <dgm:prSet phldrT="[Text]" custT="1"/>
      <dgm:spPr/>
      <dgm:t>
        <a:bodyPr/>
        <a:lstStyle/>
        <a:p>
          <a:r>
            <a:rPr lang="en-US" sz="1600" dirty="0">
              <a:solidFill>
                <a:schemeClr val="bg1"/>
              </a:solidFill>
            </a:rPr>
            <a:t>YTD Revenue</a:t>
          </a:r>
        </a:p>
      </dgm:t>
    </dgm:pt>
    <dgm:pt modelId="{68685692-5609-4947-9814-D3BA28A03232}" type="parTrans" cxnId="{98C59FBA-AE3E-42BE-B9AF-51FB235E73D2}">
      <dgm:prSet/>
      <dgm:spPr/>
      <dgm:t>
        <a:bodyPr/>
        <a:lstStyle/>
        <a:p>
          <a:endParaRPr lang="en-US" sz="2400"/>
        </a:p>
      </dgm:t>
    </dgm:pt>
    <dgm:pt modelId="{2BE25EE8-D24A-43A5-A42E-C46469CB6B7F}" type="sibTrans" cxnId="{98C59FBA-AE3E-42BE-B9AF-51FB235E73D2}">
      <dgm:prSet/>
      <dgm:spPr/>
      <dgm:t>
        <a:bodyPr/>
        <a:lstStyle/>
        <a:p>
          <a:endParaRPr lang="en-US" sz="2400"/>
        </a:p>
      </dgm:t>
    </dgm:pt>
    <dgm:pt modelId="{8E5EAC23-DCB3-4A28-B25B-0D4C5FF46C3A}">
      <dgm:prSet phldrT="[Text]" custT="1"/>
      <dgm:spPr/>
      <dgm:t>
        <a:bodyPr/>
        <a:lstStyle/>
        <a:p>
          <a:pPr algn="l"/>
          <a:r>
            <a:rPr lang="en-US" sz="2000" dirty="0"/>
            <a:t>YTD Analysis</a:t>
          </a:r>
        </a:p>
      </dgm:t>
    </dgm:pt>
    <dgm:pt modelId="{F67A27C5-1FFF-4E5E-B8F7-EBAA69D71A3E}" type="parTrans" cxnId="{4B66DFC4-4BA4-41E9-81FC-7FC9A21C37CD}">
      <dgm:prSet/>
      <dgm:spPr/>
      <dgm:t>
        <a:bodyPr/>
        <a:lstStyle/>
        <a:p>
          <a:endParaRPr lang="en-US" sz="2400"/>
        </a:p>
      </dgm:t>
    </dgm:pt>
    <dgm:pt modelId="{E6F3205C-7000-4DD8-9F26-C08031FB1763}" type="sibTrans" cxnId="{4B66DFC4-4BA4-41E9-81FC-7FC9A21C37CD}">
      <dgm:prSet/>
      <dgm:spPr/>
      <dgm:t>
        <a:bodyPr/>
        <a:lstStyle/>
        <a:p>
          <a:endParaRPr lang="en-US" sz="2400"/>
        </a:p>
      </dgm:t>
    </dgm:pt>
    <dgm:pt modelId="{AD3476BC-13FE-450B-99A6-AAE86E716640}">
      <dgm:prSet custT="1"/>
      <dgm:spPr/>
      <dgm:t>
        <a:bodyPr/>
        <a:lstStyle/>
        <a:p>
          <a:r>
            <a:rPr lang="en-US" sz="1600" dirty="0">
              <a:solidFill>
                <a:schemeClr val="bg1"/>
              </a:solidFill>
            </a:rPr>
            <a:t>YTD Profit</a:t>
          </a:r>
        </a:p>
      </dgm:t>
    </dgm:pt>
    <dgm:pt modelId="{FFA096CA-B644-4057-BE1A-D4E7FA92331A}" type="parTrans" cxnId="{3792A736-1212-4574-881B-92565A2E23F2}">
      <dgm:prSet/>
      <dgm:spPr/>
      <dgm:t>
        <a:bodyPr/>
        <a:lstStyle/>
        <a:p>
          <a:endParaRPr lang="en-US" sz="2400"/>
        </a:p>
      </dgm:t>
    </dgm:pt>
    <dgm:pt modelId="{D5513DED-1D7C-44BB-8061-48854571348A}" type="sibTrans" cxnId="{3792A736-1212-4574-881B-92565A2E23F2}">
      <dgm:prSet/>
      <dgm:spPr/>
      <dgm:t>
        <a:bodyPr/>
        <a:lstStyle/>
        <a:p>
          <a:endParaRPr lang="en-US" sz="2400"/>
        </a:p>
      </dgm:t>
    </dgm:pt>
    <dgm:pt modelId="{DA80A273-83C3-488E-842F-95045B536F70}">
      <dgm:prSet custT="1"/>
      <dgm:spPr/>
      <dgm:t>
        <a:bodyPr/>
        <a:lstStyle/>
        <a:p>
          <a:endParaRPr lang="en-GB" sz="1600" dirty="0">
            <a:solidFill>
              <a:schemeClr val="bg1"/>
            </a:solidFill>
          </a:endParaRPr>
        </a:p>
      </dgm:t>
    </dgm:pt>
    <dgm:pt modelId="{32A90A83-9E0D-4DBB-AE6C-B7A2E030792F}" type="parTrans" cxnId="{A8A3B139-3926-428E-89C9-A64EDC8F9D59}">
      <dgm:prSet/>
      <dgm:spPr/>
      <dgm:t>
        <a:bodyPr/>
        <a:lstStyle/>
        <a:p>
          <a:endParaRPr lang="en-US" sz="2400"/>
        </a:p>
      </dgm:t>
    </dgm:pt>
    <dgm:pt modelId="{558174AD-AC2A-42A6-AD50-64BFFCD17DC7}" type="sibTrans" cxnId="{A8A3B139-3926-428E-89C9-A64EDC8F9D59}">
      <dgm:prSet/>
      <dgm:spPr/>
      <dgm:t>
        <a:bodyPr/>
        <a:lstStyle/>
        <a:p>
          <a:endParaRPr lang="en-US" sz="2400"/>
        </a:p>
      </dgm:t>
    </dgm:pt>
    <dgm:pt modelId="{A505C9CE-E24F-43F5-B1C0-CCFB619D1363}">
      <dgm:prSet phldrT="[Text]" custT="1"/>
      <dgm:spPr/>
      <dgm:t>
        <a:bodyPr/>
        <a:lstStyle/>
        <a:p>
          <a:endParaRPr lang="en-US" sz="2000" dirty="0"/>
        </a:p>
      </dgm:t>
    </dgm:pt>
    <dgm:pt modelId="{578A5E11-986F-4856-B9C7-4E4A023AC8E2}" type="parTrans" cxnId="{2CC1BFAF-7741-4313-A2AB-9BF42F5A8FC3}">
      <dgm:prSet/>
      <dgm:spPr/>
      <dgm:t>
        <a:bodyPr/>
        <a:lstStyle/>
        <a:p>
          <a:endParaRPr lang="en-US" sz="2400"/>
        </a:p>
      </dgm:t>
    </dgm:pt>
    <dgm:pt modelId="{529B95E9-8C97-46B4-9563-0EF683E5392C}" type="sibTrans" cxnId="{2CC1BFAF-7741-4313-A2AB-9BF42F5A8FC3}">
      <dgm:prSet/>
      <dgm:spPr/>
      <dgm:t>
        <a:bodyPr/>
        <a:lstStyle/>
        <a:p>
          <a:endParaRPr lang="en-US" sz="2400"/>
        </a:p>
      </dgm:t>
    </dgm:pt>
    <dgm:pt modelId="{00485996-B5B3-4382-A20A-297794B48ABF}">
      <dgm:prSet phldrT="[Text]" custT="1"/>
      <dgm:spPr/>
      <dgm:t>
        <a:bodyPr/>
        <a:lstStyle/>
        <a:p>
          <a:r>
            <a:rPr lang="en-US" sz="2000" dirty="0"/>
            <a:t> </a:t>
          </a:r>
        </a:p>
      </dgm:t>
    </dgm:pt>
    <dgm:pt modelId="{BB5777E0-EFD0-4817-BDD2-ECC5E174C0FB}" type="parTrans" cxnId="{3733C9F6-3AF2-419F-B972-6C75CF06EAA0}">
      <dgm:prSet/>
      <dgm:spPr/>
      <dgm:t>
        <a:bodyPr/>
        <a:lstStyle/>
        <a:p>
          <a:endParaRPr lang="en-US" sz="2400"/>
        </a:p>
      </dgm:t>
    </dgm:pt>
    <dgm:pt modelId="{3ED560AB-8CE4-4FF3-8205-357A9F744934}" type="sibTrans" cxnId="{3733C9F6-3AF2-419F-B972-6C75CF06EAA0}">
      <dgm:prSet/>
      <dgm:spPr/>
      <dgm:t>
        <a:bodyPr/>
        <a:lstStyle/>
        <a:p>
          <a:endParaRPr lang="en-US" sz="2400"/>
        </a:p>
      </dgm:t>
    </dgm:pt>
    <dgm:pt modelId="{CB2DAB74-770B-4EBB-941F-6120ED4555DF}">
      <dgm:prSet phldrT="[Text]" custT="1"/>
      <dgm:spPr/>
      <dgm:t>
        <a:bodyPr/>
        <a:lstStyle/>
        <a:p>
          <a:r>
            <a:rPr lang="en-US" sz="1600" dirty="0">
              <a:solidFill>
                <a:schemeClr val="bg1"/>
              </a:solidFill>
            </a:rPr>
            <a:t>Buying customers</a:t>
          </a:r>
        </a:p>
      </dgm:t>
    </dgm:pt>
    <dgm:pt modelId="{22B191DE-93DA-491E-8E29-CCAAEF9575DD}" type="parTrans" cxnId="{FE24F615-1AB3-4D1D-8F7D-8DF9D64C05E6}">
      <dgm:prSet/>
      <dgm:spPr/>
      <dgm:t>
        <a:bodyPr/>
        <a:lstStyle/>
        <a:p>
          <a:endParaRPr lang="en-US"/>
        </a:p>
      </dgm:t>
    </dgm:pt>
    <dgm:pt modelId="{1963BFB0-29AB-4DCC-859B-197D04FD1157}" type="sibTrans" cxnId="{FE24F615-1AB3-4D1D-8F7D-8DF9D64C05E6}">
      <dgm:prSet/>
      <dgm:spPr/>
      <dgm:t>
        <a:bodyPr/>
        <a:lstStyle/>
        <a:p>
          <a:endParaRPr lang="en-US"/>
        </a:p>
      </dgm:t>
    </dgm:pt>
    <dgm:pt modelId="{10FDB629-21F9-4D41-A454-02FC9A24045C}">
      <dgm:prSet phldrT="[Text]" custT="1"/>
      <dgm:spPr/>
      <dgm:t>
        <a:bodyPr/>
        <a:lstStyle/>
        <a:p>
          <a:r>
            <a:rPr lang="en-US" sz="1600" dirty="0">
              <a:solidFill>
                <a:schemeClr val="bg1"/>
              </a:solidFill>
            </a:rPr>
            <a:t>Customer profile</a:t>
          </a:r>
        </a:p>
      </dgm:t>
    </dgm:pt>
    <dgm:pt modelId="{0791E728-ADC8-43A6-BB65-6D0A4C0A0626}" type="parTrans" cxnId="{E1193EE9-59B4-4B9B-B22C-D4C4866EE343}">
      <dgm:prSet/>
      <dgm:spPr/>
      <dgm:t>
        <a:bodyPr/>
        <a:lstStyle/>
        <a:p>
          <a:endParaRPr lang="en-US"/>
        </a:p>
      </dgm:t>
    </dgm:pt>
    <dgm:pt modelId="{61392942-7801-4B60-A0EF-A1E0DEF9828D}" type="sibTrans" cxnId="{E1193EE9-59B4-4B9B-B22C-D4C4866EE343}">
      <dgm:prSet/>
      <dgm:spPr/>
      <dgm:t>
        <a:bodyPr/>
        <a:lstStyle/>
        <a:p>
          <a:endParaRPr lang="en-US"/>
        </a:p>
      </dgm:t>
    </dgm:pt>
    <dgm:pt modelId="{5779C8F4-BCAA-4D4D-9B46-48B13AE99BBA}">
      <dgm:prSet phldrT="[Text]" custT="1"/>
      <dgm:spPr/>
      <dgm:t>
        <a:bodyPr/>
        <a:lstStyle/>
        <a:p>
          <a:r>
            <a:rPr lang="en-US" sz="1600" dirty="0">
              <a:solidFill>
                <a:schemeClr val="bg1"/>
              </a:solidFill>
            </a:rPr>
            <a:t>Total Quantity</a:t>
          </a:r>
        </a:p>
      </dgm:t>
    </dgm:pt>
    <dgm:pt modelId="{F9C8710B-470D-45FC-A028-ED2A879F7A2C}" type="parTrans" cxnId="{61405737-A7FB-4227-8CF8-A8FD4FA1E491}">
      <dgm:prSet/>
      <dgm:spPr/>
      <dgm:t>
        <a:bodyPr/>
        <a:lstStyle/>
        <a:p>
          <a:endParaRPr lang="en-US"/>
        </a:p>
      </dgm:t>
    </dgm:pt>
    <dgm:pt modelId="{2D251B48-E5D4-40F1-A8D9-41CBEB160DC5}" type="sibTrans" cxnId="{61405737-A7FB-4227-8CF8-A8FD4FA1E491}">
      <dgm:prSet/>
      <dgm:spPr/>
      <dgm:t>
        <a:bodyPr/>
        <a:lstStyle/>
        <a:p>
          <a:endParaRPr lang="en-US"/>
        </a:p>
      </dgm:t>
    </dgm:pt>
    <dgm:pt modelId="{361D138E-EF79-48C7-AC40-B71BBCD9EC9C}">
      <dgm:prSet phldrT="[Text]" custT="1"/>
      <dgm:spPr/>
      <dgm:t>
        <a:bodyPr/>
        <a:lstStyle/>
        <a:p>
          <a:r>
            <a:rPr lang="en-US" sz="1600" dirty="0">
              <a:solidFill>
                <a:schemeClr val="bg1"/>
              </a:solidFill>
            </a:rPr>
            <a:t>Total Profit</a:t>
          </a:r>
        </a:p>
      </dgm:t>
    </dgm:pt>
    <dgm:pt modelId="{B9020F7A-33D7-4754-B697-4601F3C5D6F9}" type="parTrans" cxnId="{0DC61548-4753-49B7-B07B-700C9A08AD2A}">
      <dgm:prSet/>
      <dgm:spPr/>
      <dgm:t>
        <a:bodyPr/>
        <a:lstStyle/>
        <a:p>
          <a:endParaRPr lang="en-US"/>
        </a:p>
      </dgm:t>
    </dgm:pt>
    <dgm:pt modelId="{24108167-13FC-4FC2-A746-515001B084E0}" type="sibTrans" cxnId="{0DC61548-4753-49B7-B07B-700C9A08AD2A}">
      <dgm:prSet/>
      <dgm:spPr/>
      <dgm:t>
        <a:bodyPr/>
        <a:lstStyle/>
        <a:p>
          <a:endParaRPr lang="en-US"/>
        </a:p>
      </dgm:t>
    </dgm:pt>
    <dgm:pt modelId="{3EAA851A-C6E7-4971-B7A5-4C5C7875A6FF}">
      <dgm:prSet phldrT="[Text]" custT="1"/>
      <dgm:spPr/>
      <dgm:t>
        <a:bodyPr/>
        <a:lstStyle/>
        <a:p>
          <a:endParaRPr lang="en-US" sz="1600" dirty="0"/>
        </a:p>
      </dgm:t>
    </dgm:pt>
    <dgm:pt modelId="{DAD816C6-DA1E-4998-A567-43DD2134CD3F}" type="parTrans" cxnId="{447D8108-1E2E-4847-B12B-ED4CB6A59BA1}">
      <dgm:prSet/>
      <dgm:spPr/>
      <dgm:t>
        <a:bodyPr/>
        <a:lstStyle/>
        <a:p>
          <a:endParaRPr lang="en-US"/>
        </a:p>
      </dgm:t>
    </dgm:pt>
    <dgm:pt modelId="{8C862988-B0B6-4748-8049-CDC0565F74FD}" type="sibTrans" cxnId="{447D8108-1E2E-4847-B12B-ED4CB6A59BA1}">
      <dgm:prSet/>
      <dgm:spPr/>
      <dgm:t>
        <a:bodyPr/>
        <a:lstStyle/>
        <a:p>
          <a:endParaRPr lang="en-US"/>
        </a:p>
      </dgm:t>
    </dgm:pt>
    <dgm:pt modelId="{FB6ABC21-DEA7-45FB-89E2-A684ADBB0B51}">
      <dgm:prSet phldrT="[Text]" custT="1"/>
      <dgm:spPr/>
      <dgm:t>
        <a:bodyPr/>
        <a:lstStyle/>
        <a:p>
          <a:endParaRPr lang="en-US" sz="1600" dirty="0"/>
        </a:p>
      </dgm:t>
    </dgm:pt>
    <dgm:pt modelId="{492B797B-063A-47ED-AEEA-A7749E7F0A1C}" type="parTrans" cxnId="{35D190A9-3C9E-4B11-AF64-71533D55DA24}">
      <dgm:prSet/>
      <dgm:spPr/>
      <dgm:t>
        <a:bodyPr/>
        <a:lstStyle/>
        <a:p>
          <a:endParaRPr lang="en-GB"/>
        </a:p>
      </dgm:t>
    </dgm:pt>
    <dgm:pt modelId="{BBB6C217-50B4-4794-A954-F2ABF52DF99D}" type="sibTrans" cxnId="{35D190A9-3C9E-4B11-AF64-71533D55DA24}">
      <dgm:prSet/>
      <dgm:spPr/>
      <dgm:t>
        <a:bodyPr/>
        <a:lstStyle/>
        <a:p>
          <a:endParaRPr lang="en-GB"/>
        </a:p>
      </dgm:t>
    </dgm:pt>
    <dgm:pt modelId="{1201AE11-B6C3-4BB2-B4F9-8B6E320DCFD1}">
      <dgm:prSet phldrT="[Text]" custT="1"/>
      <dgm:spPr/>
      <dgm:t>
        <a:bodyPr/>
        <a:lstStyle/>
        <a:p>
          <a:endParaRPr lang="en-US" sz="1600" dirty="0"/>
        </a:p>
      </dgm:t>
    </dgm:pt>
    <dgm:pt modelId="{4339B9DF-9564-4831-B7A5-80976DD684E5}" type="parTrans" cxnId="{F732908E-6340-42BA-946C-C1A1F7649473}">
      <dgm:prSet/>
      <dgm:spPr/>
      <dgm:t>
        <a:bodyPr/>
        <a:lstStyle/>
        <a:p>
          <a:endParaRPr lang="en-GB"/>
        </a:p>
      </dgm:t>
    </dgm:pt>
    <dgm:pt modelId="{A577DA3A-5027-45DB-BA74-D0C7700C7309}" type="sibTrans" cxnId="{F732908E-6340-42BA-946C-C1A1F7649473}">
      <dgm:prSet/>
      <dgm:spPr/>
      <dgm:t>
        <a:bodyPr/>
        <a:lstStyle/>
        <a:p>
          <a:endParaRPr lang="en-GB"/>
        </a:p>
      </dgm:t>
    </dgm:pt>
    <dgm:pt modelId="{9A5DF7F2-81F6-4E15-8B3D-A7E63C5DB2E5}">
      <dgm:prSet phldrT="[Text]" custT="1"/>
      <dgm:spPr/>
      <dgm:t>
        <a:bodyPr/>
        <a:lstStyle/>
        <a:p>
          <a:endParaRPr lang="en-US" sz="1600" dirty="0">
            <a:solidFill>
              <a:schemeClr val="bg1"/>
            </a:solidFill>
          </a:endParaRPr>
        </a:p>
      </dgm:t>
    </dgm:pt>
    <dgm:pt modelId="{CFB3B538-8C24-41DD-B8A9-73798FF7F7BE}" type="parTrans" cxnId="{CFF37AA2-E5BB-4CD5-8F71-C4727A46373B}">
      <dgm:prSet/>
      <dgm:spPr/>
      <dgm:t>
        <a:bodyPr/>
        <a:lstStyle/>
        <a:p>
          <a:endParaRPr lang="en-GB"/>
        </a:p>
      </dgm:t>
    </dgm:pt>
    <dgm:pt modelId="{7F8D3DF4-4669-4917-A847-5147309D73AC}" type="sibTrans" cxnId="{CFF37AA2-E5BB-4CD5-8F71-C4727A46373B}">
      <dgm:prSet/>
      <dgm:spPr/>
      <dgm:t>
        <a:bodyPr/>
        <a:lstStyle/>
        <a:p>
          <a:endParaRPr lang="en-GB"/>
        </a:p>
      </dgm:t>
    </dgm:pt>
    <dgm:pt modelId="{2764F543-9818-40A4-BECA-A8AD35D39E4C}">
      <dgm:prSet phldrT="[Text]" custT="1"/>
      <dgm:spPr/>
      <dgm:t>
        <a:bodyPr/>
        <a:lstStyle/>
        <a:p>
          <a:endParaRPr lang="en-US" sz="1600" dirty="0"/>
        </a:p>
      </dgm:t>
    </dgm:pt>
    <dgm:pt modelId="{53BD8504-08C3-460B-A644-36A942807D71}" type="parTrans" cxnId="{3B763D9E-7094-47BB-8F5D-2B1831567226}">
      <dgm:prSet/>
      <dgm:spPr/>
      <dgm:t>
        <a:bodyPr/>
        <a:lstStyle/>
        <a:p>
          <a:endParaRPr lang="en-GB"/>
        </a:p>
      </dgm:t>
    </dgm:pt>
    <dgm:pt modelId="{B15B1AEC-E249-4465-8E0C-F59E6878506D}" type="sibTrans" cxnId="{3B763D9E-7094-47BB-8F5D-2B1831567226}">
      <dgm:prSet/>
      <dgm:spPr/>
      <dgm:t>
        <a:bodyPr/>
        <a:lstStyle/>
        <a:p>
          <a:endParaRPr lang="en-GB"/>
        </a:p>
      </dgm:t>
    </dgm:pt>
    <dgm:pt modelId="{97CD4E55-E471-43C3-882B-2B91F871FDE0}">
      <dgm:prSet phldrT="[Text]" custT="1"/>
      <dgm:spPr/>
      <dgm:t>
        <a:bodyPr/>
        <a:lstStyle/>
        <a:p>
          <a:endParaRPr lang="en-US" sz="2000" dirty="0"/>
        </a:p>
      </dgm:t>
    </dgm:pt>
    <dgm:pt modelId="{109FA423-329E-4CA7-9296-8495AA042654}" type="parTrans" cxnId="{505709F0-AB3F-4C37-80AA-6F0E6E1335EB}">
      <dgm:prSet/>
      <dgm:spPr/>
      <dgm:t>
        <a:bodyPr/>
        <a:lstStyle/>
        <a:p>
          <a:endParaRPr lang="en-GB"/>
        </a:p>
      </dgm:t>
    </dgm:pt>
    <dgm:pt modelId="{AE51295D-F3B9-4213-B413-9C8C34DEE3EB}" type="sibTrans" cxnId="{505709F0-AB3F-4C37-80AA-6F0E6E1335EB}">
      <dgm:prSet/>
      <dgm:spPr/>
      <dgm:t>
        <a:bodyPr/>
        <a:lstStyle/>
        <a:p>
          <a:endParaRPr lang="en-GB"/>
        </a:p>
      </dgm:t>
    </dgm:pt>
    <dgm:pt modelId="{6F6AC64A-C2ED-4074-94B7-5511AE98F1B0}">
      <dgm:prSet phldrT="[Text]" custT="1"/>
      <dgm:spPr/>
      <dgm:t>
        <a:bodyPr/>
        <a:lstStyle/>
        <a:p>
          <a:endParaRPr lang="en-US" sz="2000" dirty="0"/>
        </a:p>
      </dgm:t>
    </dgm:pt>
    <dgm:pt modelId="{A9C298DD-7ADE-47F5-996E-49E3CEC827FD}" type="parTrans" cxnId="{C9F5E404-DF41-4E78-9263-1F4554DD53AE}">
      <dgm:prSet/>
      <dgm:spPr/>
      <dgm:t>
        <a:bodyPr/>
        <a:lstStyle/>
        <a:p>
          <a:endParaRPr lang="en-GB"/>
        </a:p>
      </dgm:t>
    </dgm:pt>
    <dgm:pt modelId="{767D703B-21CB-4427-9C2E-AAF3BB129DFB}" type="sibTrans" cxnId="{C9F5E404-DF41-4E78-9263-1F4554DD53AE}">
      <dgm:prSet/>
      <dgm:spPr/>
      <dgm:t>
        <a:bodyPr/>
        <a:lstStyle/>
        <a:p>
          <a:endParaRPr lang="en-GB"/>
        </a:p>
      </dgm:t>
    </dgm:pt>
    <dgm:pt modelId="{0D464BBE-BB5D-4DD2-AAEA-43E3270BEE81}">
      <dgm:prSet phldrT="[Text]" custT="1"/>
      <dgm:spPr/>
      <dgm:t>
        <a:bodyPr/>
        <a:lstStyle/>
        <a:p>
          <a:endParaRPr lang="en-US" sz="1600" dirty="0">
            <a:solidFill>
              <a:schemeClr val="bg1"/>
            </a:solidFill>
          </a:endParaRPr>
        </a:p>
      </dgm:t>
    </dgm:pt>
    <dgm:pt modelId="{8D731E75-BA4D-4A88-80FE-3ADE7A22E7D0}" type="parTrans" cxnId="{E9323C0F-065A-42E1-A14A-EA0CA5137988}">
      <dgm:prSet/>
      <dgm:spPr/>
    </dgm:pt>
    <dgm:pt modelId="{0375DB74-7D74-4664-AEAC-EA7FB2B7CDDB}" type="sibTrans" cxnId="{E9323C0F-065A-42E1-A14A-EA0CA5137988}">
      <dgm:prSet/>
      <dgm:spPr/>
    </dgm:pt>
    <dgm:pt modelId="{62FA171B-7CA6-49E3-9F1A-8963D548AFCE}">
      <dgm:prSet phldrT="[Text]" custT="1"/>
      <dgm:spPr/>
      <dgm:t>
        <a:bodyPr/>
        <a:lstStyle/>
        <a:p>
          <a:endParaRPr lang="en-US" sz="1600" dirty="0">
            <a:solidFill>
              <a:schemeClr val="bg1"/>
            </a:solidFill>
          </a:endParaRPr>
        </a:p>
      </dgm:t>
    </dgm:pt>
    <dgm:pt modelId="{5A7723C8-88CB-4EB9-85A8-95EF99A4C48B}" type="parTrans" cxnId="{E898A1F7-3F6E-47E1-A75A-3C9809831706}">
      <dgm:prSet/>
      <dgm:spPr/>
    </dgm:pt>
    <dgm:pt modelId="{B27057D9-C62A-47ED-858A-37E76CA60DC6}" type="sibTrans" cxnId="{E898A1F7-3F6E-47E1-A75A-3C9809831706}">
      <dgm:prSet/>
      <dgm:spPr/>
    </dgm:pt>
    <dgm:pt modelId="{64F594F6-9F6C-48B6-8E71-5E1753DB3660}" type="pres">
      <dgm:prSet presAssocID="{E646465A-6F0B-4AB3-B96E-F5674C3DCF1B}" presName="Name0" presStyleCnt="0">
        <dgm:presLayoutVars>
          <dgm:chMax/>
          <dgm:chPref val="3"/>
          <dgm:dir/>
          <dgm:animOne val="branch"/>
          <dgm:animLvl val="lvl"/>
        </dgm:presLayoutVars>
      </dgm:prSet>
      <dgm:spPr/>
    </dgm:pt>
    <dgm:pt modelId="{145BA103-7F36-4AA6-BB59-380E6D995ED3}" type="pres">
      <dgm:prSet presAssocID="{37931726-6778-49FB-9066-0BAA2DE6C904}" presName="composite" presStyleCnt="0"/>
      <dgm:spPr/>
    </dgm:pt>
    <dgm:pt modelId="{71E0C0E5-3B27-450A-8E2C-D5A1A3C7C172}" type="pres">
      <dgm:prSet presAssocID="{37931726-6778-49FB-9066-0BAA2DE6C904}" presName="FirstChild" presStyleLbl="revTx" presStyleIdx="0" presStyleCnt="8">
        <dgm:presLayoutVars>
          <dgm:chMax val="0"/>
          <dgm:chPref val="0"/>
          <dgm:bulletEnabled val="1"/>
        </dgm:presLayoutVars>
      </dgm:prSet>
      <dgm:spPr/>
    </dgm:pt>
    <dgm:pt modelId="{48685D27-7DBA-48DA-84F4-B3907BE46408}" type="pres">
      <dgm:prSet presAssocID="{37931726-6778-49FB-9066-0BAA2DE6C904}" presName="Parent" presStyleLbl="alignNode1" presStyleIdx="0" presStyleCnt="4" custScaleX="147218" custLinFactNeighborX="5808">
        <dgm:presLayoutVars>
          <dgm:chMax val="3"/>
          <dgm:chPref val="3"/>
          <dgm:bulletEnabled val="1"/>
        </dgm:presLayoutVars>
      </dgm:prSet>
      <dgm:spPr/>
    </dgm:pt>
    <dgm:pt modelId="{146C2642-42A7-474C-9FCA-2462E39BD3EE}" type="pres">
      <dgm:prSet presAssocID="{37931726-6778-49FB-9066-0BAA2DE6C904}" presName="Accent" presStyleLbl="parChTrans1D1" presStyleIdx="0" presStyleCnt="4"/>
      <dgm:spPr/>
    </dgm:pt>
    <dgm:pt modelId="{E379C2D7-0694-4531-974D-BDAF37110825}" type="pres">
      <dgm:prSet presAssocID="{37931726-6778-49FB-9066-0BAA2DE6C904}" presName="Child" presStyleLbl="revTx" presStyleIdx="1" presStyleCnt="8">
        <dgm:presLayoutVars>
          <dgm:chMax val="0"/>
          <dgm:chPref val="0"/>
          <dgm:bulletEnabled val="1"/>
        </dgm:presLayoutVars>
      </dgm:prSet>
      <dgm:spPr/>
    </dgm:pt>
    <dgm:pt modelId="{17F96B29-17D5-4F0C-897A-4B52FE055EB2}" type="pres">
      <dgm:prSet presAssocID="{E18794E8-6F5F-4EA9-845A-0E9F61F46594}" presName="sibTrans" presStyleCnt="0"/>
      <dgm:spPr/>
    </dgm:pt>
    <dgm:pt modelId="{1FB86622-90F0-4009-A0CD-6823D63DF5E0}" type="pres">
      <dgm:prSet presAssocID="{02FA3F0F-1834-49C9-8078-709ACC7D0731}" presName="composite" presStyleCnt="0"/>
      <dgm:spPr/>
    </dgm:pt>
    <dgm:pt modelId="{6C3F9238-574B-4C51-98FF-95B500276EC7}" type="pres">
      <dgm:prSet presAssocID="{02FA3F0F-1834-49C9-8078-709ACC7D0731}" presName="FirstChild" presStyleLbl="revTx" presStyleIdx="2" presStyleCnt="8">
        <dgm:presLayoutVars>
          <dgm:chMax val="0"/>
          <dgm:chPref val="0"/>
          <dgm:bulletEnabled val="1"/>
        </dgm:presLayoutVars>
      </dgm:prSet>
      <dgm:spPr/>
    </dgm:pt>
    <dgm:pt modelId="{1E23AC0F-EB1D-4F4D-94D7-64A9CB274196}" type="pres">
      <dgm:prSet presAssocID="{02FA3F0F-1834-49C9-8078-709ACC7D0731}" presName="Parent" presStyleLbl="alignNode1" presStyleIdx="1" presStyleCnt="4" custScaleX="147218" custLinFactNeighborX="5808">
        <dgm:presLayoutVars>
          <dgm:chMax val="3"/>
          <dgm:chPref val="3"/>
          <dgm:bulletEnabled val="1"/>
        </dgm:presLayoutVars>
      </dgm:prSet>
      <dgm:spPr/>
    </dgm:pt>
    <dgm:pt modelId="{B156DC1C-0750-493B-90EB-0AFDA6839591}" type="pres">
      <dgm:prSet presAssocID="{02FA3F0F-1834-49C9-8078-709ACC7D0731}" presName="Accent" presStyleLbl="parChTrans1D1" presStyleIdx="1" presStyleCnt="4"/>
      <dgm:spPr/>
    </dgm:pt>
    <dgm:pt modelId="{C4577555-8603-4D81-8A8C-17063E176106}" type="pres">
      <dgm:prSet presAssocID="{02FA3F0F-1834-49C9-8078-709ACC7D0731}" presName="Child" presStyleLbl="revTx" presStyleIdx="3" presStyleCnt="8">
        <dgm:presLayoutVars>
          <dgm:chMax val="0"/>
          <dgm:chPref val="0"/>
          <dgm:bulletEnabled val="1"/>
        </dgm:presLayoutVars>
      </dgm:prSet>
      <dgm:spPr/>
    </dgm:pt>
    <dgm:pt modelId="{DE8A8CCA-6A05-4403-867A-0932D09448BE}" type="pres">
      <dgm:prSet presAssocID="{4E20E318-8560-4B3D-B21E-A6B4F89A44D9}" presName="sibTrans" presStyleCnt="0"/>
      <dgm:spPr/>
    </dgm:pt>
    <dgm:pt modelId="{B8A91D05-F298-4F7A-AD95-36391B21218D}" type="pres">
      <dgm:prSet presAssocID="{4D438EDC-85B5-4AF7-910D-262D094E1329}" presName="composite" presStyleCnt="0"/>
      <dgm:spPr/>
    </dgm:pt>
    <dgm:pt modelId="{2942C002-7BB4-4A70-986E-4C2E19908DB5}" type="pres">
      <dgm:prSet presAssocID="{4D438EDC-85B5-4AF7-910D-262D094E1329}" presName="FirstChild" presStyleLbl="revTx" presStyleIdx="4" presStyleCnt="8">
        <dgm:presLayoutVars>
          <dgm:chMax val="0"/>
          <dgm:chPref val="0"/>
          <dgm:bulletEnabled val="1"/>
        </dgm:presLayoutVars>
      </dgm:prSet>
      <dgm:spPr/>
    </dgm:pt>
    <dgm:pt modelId="{71432BB4-CE5C-40E0-AB88-34B279651672}" type="pres">
      <dgm:prSet presAssocID="{4D438EDC-85B5-4AF7-910D-262D094E1329}" presName="Parent" presStyleLbl="alignNode1" presStyleIdx="2" presStyleCnt="4" custScaleX="147218" custLinFactNeighborX="5808">
        <dgm:presLayoutVars>
          <dgm:chMax val="3"/>
          <dgm:chPref val="3"/>
          <dgm:bulletEnabled val="1"/>
        </dgm:presLayoutVars>
      </dgm:prSet>
      <dgm:spPr/>
    </dgm:pt>
    <dgm:pt modelId="{163EBE1B-C03D-4102-A2AF-7C4C3DE7C1D9}" type="pres">
      <dgm:prSet presAssocID="{4D438EDC-85B5-4AF7-910D-262D094E1329}" presName="Accent" presStyleLbl="parChTrans1D1" presStyleIdx="2" presStyleCnt="4"/>
      <dgm:spPr/>
    </dgm:pt>
    <dgm:pt modelId="{A891B1C6-A46B-4A59-A16E-6167609F41D6}" type="pres">
      <dgm:prSet presAssocID="{4D438EDC-85B5-4AF7-910D-262D094E1329}" presName="Child" presStyleLbl="revTx" presStyleIdx="5" presStyleCnt="8">
        <dgm:presLayoutVars>
          <dgm:chMax val="0"/>
          <dgm:chPref val="0"/>
          <dgm:bulletEnabled val="1"/>
        </dgm:presLayoutVars>
      </dgm:prSet>
      <dgm:spPr/>
    </dgm:pt>
    <dgm:pt modelId="{C36D36A1-2EE3-4E4B-A7AB-02265DE8D73A}" type="pres">
      <dgm:prSet presAssocID="{A7A0FC9A-0153-4C9D-AF03-754F90BBFD13}" presName="sibTrans" presStyleCnt="0"/>
      <dgm:spPr/>
    </dgm:pt>
    <dgm:pt modelId="{9EE880CC-ADF5-4F09-81BF-CAB2075934FF}" type="pres">
      <dgm:prSet presAssocID="{8E5EAC23-DCB3-4A28-B25B-0D4C5FF46C3A}" presName="composite" presStyleCnt="0"/>
      <dgm:spPr/>
    </dgm:pt>
    <dgm:pt modelId="{7E1453D3-1414-41CF-8134-E3812CC98D66}" type="pres">
      <dgm:prSet presAssocID="{8E5EAC23-DCB3-4A28-B25B-0D4C5FF46C3A}" presName="FirstChild" presStyleLbl="revTx" presStyleIdx="6" presStyleCnt="8">
        <dgm:presLayoutVars>
          <dgm:chMax val="0"/>
          <dgm:chPref val="0"/>
          <dgm:bulletEnabled val="1"/>
        </dgm:presLayoutVars>
      </dgm:prSet>
      <dgm:spPr/>
    </dgm:pt>
    <dgm:pt modelId="{4D537324-21B6-4ADB-890D-1CADF35548D0}" type="pres">
      <dgm:prSet presAssocID="{8E5EAC23-DCB3-4A28-B25B-0D4C5FF46C3A}" presName="Parent" presStyleLbl="alignNode1" presStyleIdx="3" presStyleCnt="4" custScaleX="147218" custLinFactNeighborX="5808">
        <dgm:presLayoutVars>
          <dgm:chMax val="3"/>
          <dgm:chPref val="3"/>
          <dgm:bulletEnabled val="1"/>
        </dgm:presLayoutVars>
      </dgm:prSet>
      <dgm:spPr/>
    </dgm:pt>
    <dgm:pt modelId="{53A898C3-1FD8-4A49-89DA-64ABC5E0C785}" type="pres">
      <dgm:prSet presAssocID="{8E5EAC23-DCB3-4A28-B25B-0D4C5FF46C3A}" presName="Accent" presStyleLbl="parChTrans1D1" presStyleIdx="3" presStyleCnt="4"/>
      <dgm:spPr/>
    </dgm:pt>
    <dgm:pt modelId="{DA990655-66B8-4BB7-8E58-4374D05C321A}" type="pres">
      <dgm:prSet presAssocID="{8E5EAC23-DCB3-4A28-B25B-0D4C5FF46C3A}" presName="Child" presStyleLbl="revTx" presStyleIdx="7" presStyleCnt="8">
        <dgm:presLayoutVars>
          <dgm:chMax val="0"/>
          <dgm:chPref val="0"/>
          <dgm:bulletEnabled val="1"/>
        </dgm:presLayoutVars>
      </dgm:prSet>
      <dgm:spPr/>
    </dgm:pt>
  </dgm:ptLst>
  <dgm:cxnLst>
    <dgm:cxn modelId="{C9F5E404-DF41-4E78-9263-1F4554DD53AE}" srcId="{4D438EDC-85B5-4AF7-910D-262D094E1329}" destId="{6F6AC64A-C2ED-4074-94B7-5511AE98F1B0}" srcOrd="1" destOrd="0" parTransId="{A9C298DD-7ADE-47F5-996E-49E3CEC827FD}" sibTransId="{767D703B-21CB-4427-9C2E-AAF3BB129DFB}"/>
    <dgm:cxn modelId="{447D8108-1E2E-4847-B12B-ED4CB6A59BA1}" srcId="{4D438EDC-85B5-4AF7-910D-262D094E1329}" destId="{3EAA851A-C6E7-4971-B7A5-4C5C7875A6FF}" srcOrd="4" destOrd="0" parTransId="{DAD816C6-DA1E-4998-A567-43DD2134CD3F}" sibTransId="{8C862988-B0B6-4748-8049-CDC0565F74FD}"/>
    <dgm:cxn modelId="{EB009009-F2CD-4678-8D08-A5A9F6FA0587}" type="presOf" srcId="{361D138E-EF79-48C7-AC40-B71BBCD9EC9C}" destId="{E379C2D7-0694-4531-974D-BDAF37110825}" srcOrd="0" destOrd="2" presId="urn:microsoft.com/office/officeart/2011/layout/TabList"/>
    <dgm:cxn modelId="{E9323C0F-065A-42E1-A14A-EA0CA5137988}" srcId="{02FA3F0F-1834-49C9-8078-709ACC7D0731}" destId="{0D464BBE-BB5D-4DD2-AAEA-43E3270BEE81}" srcOrd="4" destOrd="0" parTransId="{8D731E75-BA4D-4A88-80FE-3ADE7A22E7D0}" sibTransId="{0375DB74-7D74-4664-AEAC-EA7FB2B7CDDB}"/>
    <dgm:cxn modelId="{5D107A14-6ED9-4FDA-B034-7342DF64E1EB}" srcId="{37931726-6778-49FB-9066-0BAA2DE6C904}" destId="{7D8E9401-0B82-492F-AEE7-4DE45505F306}" srcOrd="1" destOrd="0" parTransId="{F1790145-9C15-44B9-B141-2BA5256056A6}" sibTransId="{DE6C059C-1614-41E2-887C-7DC5FAA87C96}"/>
    <dgm:cxn modelId="{FE24F615-1AB3-4D1D-8F7D-8DF9D64C05E6}" srcId="{02FA3F0F-1834-49C9-8078-709ACC7D0731}" destId="{CB2DAB74-770B-4EBB-941F-6120ED4555DF}" srcOrd="2" destOrd="0" parTransId="{22B191DE-93DA-491E-8E29-CCAAEF9575DD}" sibTransId="{1963BFB0-29AB-4DCC-859B-197D04FD1157}"/>
    <dgm:cxn modelId="{96EFB518-B431-4CF1-9FEC-08E2282AC479}" type="presOf" srcId="{8E5EAC23-DCB3-4A28-B25B-0D4C5FF46C3A}" destId="{4D537324-21B6-4ADB-890D-1CADF35548D0}" srcOrd="0" destOrd="0" presId="urn:microsoft.com/office/officeart/2011/layout/TabList"/>
    <dgm:cxn modelId="{DB14CA19-B321-4458-9D62-91A99AD1E6F2}" type="presOf" srcId="{1201AE11-B6C3-4BB2-B4F9-8B6E320DCFD1}" destId="{E379C2D7-0694-4531-974D-BDAF37110825}" srcOrd="0" destOrd="3" presId="urn:microsoft.com/office/officeart/2011/layout/TabList"/>
    <dgm:cxn modelId="{E278AD30-6655-4F79-97B0-F3E50401C7BC}" type="presOf" srcId="{10FDB629-21F9-4D41-A454-02FC9A24045C}" destId="{C4577555-8603-4D81-8A8C-17063E176106}" srcOrd="0" destOrd="2" presId="urn:microsoft.com/office/officeart/2011/layout/TabList"/>
    <dgm:cxn modelId="{6A0C0A36-4617-4D7E-8081-A31C83D24BA2}" type="presOf" srcId="{37931726-6778-49FB-9066-0BAA2DE6C904}" destId="{48685D27-7DBA-48DA-84F4-B3907BE46408}" srcOrd="0" destOrd="0" presId="urn:microsoft.com/office/officeart/2011/layout/TabList"/>
    <dgm:cxn modelId="{3792A736-1212-4574-881B-92565A2E23F2}" srcId="{8E5EAC23-DCB3-4A28-B25B-0D4C5FF46C3A}" destId="{AD3476BC-13FE-450B-99A6-AAE86E716640}" srcOrd="3" destOrd="0" parTransId="{FFA096CA-B644-4057-BE1A-D4E7FA92331A}" sibTransId="{D5513DED-1D7C-44BB-8061-48854571348A}"/>
    <dgm:cxn modelId="{61405737-A7FB-4227-8CF8-A8FD4FA1E491}" srcId="{37931726-6778-49FB-9066-0BAA2DE6C904}" destId="{5779C8F4-BCAA-4D4D-9B46-48B13AE99BBA}" srcOrd="2" destOrd="0" parTransId="{F9C8710B-470D-45FC-A028-ED2A879F7A2C}" sibTransId="{2D251B48-E5D4-40F1-A8D9-41CBEB160DC5}"/>
    <dgm:cxn modelId="{A8A3B139-3926-428E-89C9-A64EDC8F9D59}" srcId="{8E5EAC23-DCB3-4A28-B25B-0D4C5FF46C3A}" destId="{DA80A273-83C3-488E-842F-95045B536F70}" srcOrd="4" destOrd="0" parTransId="{32A90A83-9E0D-4DBB-AE6C-B7A2E030792F}" sibTransId="{558174AD-AC2A-42A6-AD50-64BFFCD17DC7}"/>
    <dgm:cxn modelId="{FFF17B40-AD1F-48F6-BB50-2F83C676ED63}" type="presOf" srcId="{02FA3F0F-1834-49C9-8078-709ACC7D0731}" destId="{1E23AC0F-EB1D-4F4D-94D7-64A9CB274196}" srcOrd="0" destOrd="0" presId="urn:microsoft.com/office/officeart/2011/layout/TabList"/>
    <dgm:cxn modelId="{6BA81160-ADDC-4E32-A343-BDDCB62C31DF}" type="presOf" srcId="{CB2DAB74-770B-4EBB-941F-6120ED4555DF}" destId="{C4577555-8603-4D81-8A8C-17063E176106}" srcOrd="0" destOrd="1" presId="urn:microsoft.com/office/officeart/2011/layout/TabList"/>
    <dgm:cxn modelId="{F2225C44-4C80-4927-9964-ED13DB73DB27}" type="presOf" srcId="{1A9352A7-8C92-4AD8-ABA1-46B4CFF3F9B3}" destId="{6C3F9238-574B-4C51-98FF-95B500276EC7}" srcOrd="0" destOrd="0" presId="urn:microsoft.com/office/officeart/2011/layout/TabList"/>
    <dgm:cxn modelId="{71C74944-153E-444D-A94E-CFF3A306B310}" type="presOf" srcId="{00485996-B5B3-4382-A20A-297794B48ABF}" destId="{7E1453D3-1414-41CF-8134-E3812CC98D66}" srcOrd="0" destOrd="0" presId="urn:microsoft.com/office/officeart/2011/layout/TabList"/>
    <dgm:cxn modelId="{0DC61548-4753-49B7-B07B-700C9A08AD2A}" srcId="{37931726-6778-49FB-9066-0BAA2DE6C904}" destId="{361D138E-EF79-48C7-AC40-B71BBCD9EC9C}" srcOrd="3" destOrd="0" parTransId="{B9020F7A-33D7-4754-B697-4601F3C5D6F9}" sibTransId="{24108167-13FC-4FC2-A746-515001B084E0}"/>
    <dgm:cxn modelId="{23C4724F-730E-47F6-87D5-CDF4EDB594EC}" srcId="{4D438EDC-85B5-4AF7-910D-262D094E1329}" destId="{7E877A1A-4DB3-45F8-81C8-99920BE01F0D}" srcOrd="2" destOrd="0" parTransId="{EE548DE6-2A72-463D-ADF8-E3850A4CCFBE}" sibTransId="{2F516184-0366-4DCD-8B20-87246B051535}"/>
    <dgm:cxn modelId="{A2BC1D70-73B6-4CBB-B3FB-974BEBF7629B}" type="presOf" srcId="{7D8E9401-0B82-492F-AEE7-4DE45505F306}" destId="{E379C2D7-0694-4531-974D-BDAF37110825}" srcOrd="0" destOrd="0" presId="urn:microsoft.com/office/officeart/2011/layout/TabList"/>
    <dgm:cxn modelId="{11E52071-C729-4936-A24B-16466014F028}" srcId="{4D438EDC-85B5-4AF7-910D-262D094E1329}" destId="{9C2DB3B6-4ECC-4ED9-8253-EB267871A418}" srcOrd="0" destOrd="0" parTransId="{21B48D0D-D5B5-4C8C-8446-CC16A4430700}" sibTransId="{B6F9A8F9-2A75-4D99-A0ED-B4702CA772CD}"/>
    <dgm:cxn modelId="{179D2955-461F-429C-A6FD-1651D26F31C2}" type="presOf" srcId="{2764F543-9818-40A4-BECA-A8AD35D39E4C}" destId="{A891B1C6-A46B-4A59-A16E-6167609F41D6}" srcOrd="0" destOrd="2" presId="urn:microsoft.com/office/officeart/2011/layout/TabList"/>
    <dgm:cxn modelId="{8A055156-33FB-4D39-80B0-085E929C9CD0}" srcId="{E646465A-6F0B-4AB3-B96E-F5674C3DCF1B}" destId="{4D438EDC-85B5-4AF7-910D-262D094E1329}" srcOrd="2" destOrd="0" parTransId="{254C06B7-EA2F-4C3D-9EDE-ADE3BEF90CF6}" sibTransId="{A7A0FC9A-0153-4C9D-AF03-754F90BBFD13}"/>
    <dgm:cxn modelId="{AD6D9356-69C7-4FE0-A7EB-E40F56CB85D2}" type="presOf" srcId="{9A5DF7F2-81F6-4E15-8B3D-A7E63C5DB2E5}" destId="{C4577555-8603-4D81-8A8C-17063E176106}" srcOrd="0" destOrd="5" presId="urn:microsoft.com/office/officeart/2011/layout/TabList"/>
    <dgm:cxn modelId="{ADA2DD77-0F48-459A-87A2-3D7DF8FF699F}" type="presOf" srcId="{5779C8F4-BCAA-4D4D-9B46-48B13AE99BBA}" destId="{E379C2D7-0694-4531-974D-BDAF37110825}" srcOrd="0" destOrd="1" presId="urn:microsoft.com/office/officeart/2011/layout/TabList"/>
    <dgm:cxn modelId="{4B6AA37C-2915-4CAE-95B5-8600958AE00B}" type="presOf" srcId="{97CD4E55-E471-43C3-882B-2B91F871FDE0}" destId="{DA990655-66B8-4BB7-8E58-4374D05C321A}" srcOrd="0" destOrd="0" presId="urn:microsoft.com/office/officeart/2011/layout/TabList"/>
    <dgm:cxn modelId="{CDA30B81-D891-496D-A62D-2203B5BF2EF8}" type="presOf" srcId="{7E877A1A-4DB3-45F8-81C8-99920BE01F0D}" destId="{A891B1C6-A46B-4A59-A16E-6167609F41D6}" srcOrd="0" destOrd="1" presId="urn:microsoft.com/office/officeart/2011/layout/TabList"/>
    <dgm:cxn modelId="{9DFF4483-027B-4C57-8F04-5C2364A4B41F}" type="presOf" srcId="{4D438EDC-85B5-4AF7-910D-262D094E1329}" destId="{71432BB4-CE5C-40E0-AB88-34B279651672}" srcOrd="0" destOrd="0" presId="urn:microsoft.com/office/officeart/2011/layout/TabList"/>
    <dgm:cxn modelId="{E87CF783-C629-4090-B577-FCAF0FB94E58}" type="presOf" srcId="{E646465A-6F0B-4AB3-B96E-F5674C3DCF1B}" destId="{64F594F6-9F6C-48B6-8E71-5E1753DB3660}" srcOrd="0" destOrd="0" presId="urn:microsoft.com/office/officeart/2011/layout/TabList"/>
    <dgm:cxn modelId="{EE51038B-0382-404E-AD69-4BC662B7C5FE}" srcId="{E646465A-6F0B-4AB3-B96E-F5674C3DCF1B}" destId="{02FA3F0F-1834-49C9-8078-709ACC7D0731}" srcOrd="1" destOrd="0" parTransId="{0B9EB239-E50B-4BDC-BA16-1B5314C7F349}" sibTransId="{4E20E318-8560-4B3D-B21E-A6B4F89A44D9}"/>
    <dgm:cxn modelId="{19B4858B-D1D7-4C61-A0CD-24F413F5365B}" type="presOf" srcId="{9C2DB3B6-4ECC-4ED9-8253-EB267871A418}" destId="{2942C002-7BB4-4A70-986E-4C2E19908DB5}" srcOrd="0" destOrd="0" presId="urn:microsoft.com/office/officeart/2011/layout/TabList"/>
    <dgm:cxn modelId="{F732908E-6340-42BA-946C-C1A1F7649473}" srcId="{37931726-6778-49FB-9066-0BAA2DE6C904}" destId="{1201AE11-B6C3-4BB2-B4F9-8B6E320DCFD1}" srcOrd="4" destOrd="0" parTransId="{4339B9DF-9564-4831-B7A5-80976DD684E5}" sibTransId="{A577DA3A-5027-45DB-BA74-D0C7700C7309}"/>
    <dgm:cxn modelId="{951E9B97-12D3-403D-B382-0B39CEB81F48}" type="presOf" srcId="{0D464BBE-BB5D-4DD2-AAEA-43E3270BEE81}" destId="{C4577555-8603-4D81-8A8C-17063E176106}" srcOrd="0" destOrd="3" presId="urn:microsoft.com/office/officeart/2011/layout/TabList"/>
    <dgm:cxn modelId="{E212209C-ED06-4BC5-9490-87744D8E064B}" type="presOf" srcId="{6F6AC64A-C2ED-4074-94B7-5511AE98F1B0}" destId="{A891B1C6-A46B-4A59-A16E-6167609F41D6}" srcOrd="0" destOrd="0" presId="urn:microsoft.com/office/officeart/2011/layout/TabList"/>
    <dgm:cxn modelId="{3B763D9E-7094-47BB-8F5D-2B1831567226}" srcId="{4D438EDC-85B5-4AF7-910D-262D094E1329}" destId="{2764F543-9818-40A4-BECA-A8AD35D39E4C}" srcOrd="3" destOrd="0" parTransId="{53BD8504-08C3-460B-A644-36A942807D71}" sibTransId="{B15B1AEC-E249-4465-8E0C-F59E6878506D}"/>
    <dgm:cxn modelId="{3E68269F-8E67-42C0-8BD0-63426F0DDF80}" srcId="{02FA3F0F-1834-49C9-8078-709ACC7D0731}" destId="{1A9352A7-8C92-4AD8-ABA1-46B4CFF3F9B3}" srcOrd="0" destOrd="0" parTransId="{22330BA4-5ACF-4A4A-A19F-7043B0954C06}" sibTransId="{6D74A0DB-191C-4446-964C-613CE063D6D2}"/>
    <dgm:cxn modelId="{CFF37AA2-E5BB-4CD5-8F71-C4727A46373B}" srcId="{02FA3F0F-1834-49C9-8078-709ACC7D0731}" destId="{9A5DF7F2-81F6-4E15-8B3D-A7E63C5DB2E5}" srcOrd="6" destOrd="0" parTransId="{CFB3B538-8C24-41DD-B8A9-73798FF7F7BE}" sibTransId="{7F8D3DF4-4669-4917-A847-5147309D73AC}"/>
    <dgm:cxn modelId="{35D190A9-3C9E-4B11-AF64-71533D55DA24}" srcId="{37931726-6778-49FB-9066-0BAA2DE6C904}" destId="{FB6ABC21-DEA7-45FB-89E2-A684ADBB0B51}" srcOrd="5" destOrd="0" parTransId="{492B797B-063A-47ED-AEEA-A7749E7F0A1C}" sibTransId="{BBB6C217-50B4-4794-A954-F2ABF52DF99D}"/>
    <dgm:cxn modelId="{2CC1BFAF-7741-4313-A2AB-9BF42F5A8FC3}" srcId="{37931726-6778-49FB-9066-0BAA2DE6C904}" destId="{A505C9CE-E24F-43F5-B1C0-CCFB619D1363}" srcOrd="0" destOrd="0" parTransId="{578A5E11-986F-4856-B9C7-4E4A023AC8E2}" sibTransId="{529B95E9-8C97-46B4-9563-0EF683E5392C}"/>
    <dgm:cxn modelId="{EBF3A6B3-E48E-4CE2-BDB2-F35FEC986FF2}" type="presOf" srcId="{62FA171B-7CA6-49E3-9F1A-8963D548AFCE}" destId="{C4577555-8603-4D81-8A8C-17063E176106}" srcOrd="0" destOrd="4" presId="urn:microsoft.com/office/officeart/2011/layout/TabList"/>
    <dgm:cxn modelId="{49CB81BA-A5C4-4259-BDB2-4CDFF73A1471}" type="presOf" srcId="{AD3476BC-13FE-450B-99A6-AAE86E716640}" destId="{DA990655-66B8-4BB7-8E58-4374D05C321A}" srcOrd="0" destOrd="2" presId="urn:microsoft.com/office/officeart/2011/layout/TabList"/>
    <dgm:cxn modelId="{98C59FBA-AE3E-42BE-B9AF-51FB235E73D2}" srcId="{8E5EAC23-DCB3-4A28-B25B-0D4C5FF46C3A}" destId="{A92B16A5-C0FE-45ED-B4CD-22AFD7D0CF39}" srcOrd="2" destOrd="0" parTransId="{68685692-5609-4947-9814-D3BA28A03232}" sibTransId="{2BE25EE8-D24A-43A5-A42E-C46469CB6B7F}"/>
    <dgm:cxn modelId="{CD690DBD-2D28-4FC8-9E55-7DA7D27986DE}" srcId="{02FA3F0F-1834-49C9-8078-709ACC7D0731}" destId="{B4EC96DF-6DF4-49BF-BC6D-ABD6BB850F75}" srcOrd="1" destOrd="0" parTransId="{06438180-9A34-4117-BB6B-F60F14924746}" sibTransId="{AD9025B4-7308-4019-970E-0D27FB2F5114}"/>
    <dgm:cxn modelId="{DCF7F0BF-92F0-4D9A-82F3-FE0404ECF1AE}" type="presOf" srcId="{DA80A273-83C3-488E-842F-95045B536F70}" destId="{DA990655-66B8-4BB7-8E58-4374D05C321A}" srcOrd="0" destOrd="3" presId="urn:microsoft.com/office/officeart/2011/layout/TabList"/>
    <dgm:cxn modelId="{4B66DFC4-4BA4-41E9-81FC-7FC9A21C37CD}" srcId="{E646465A-6F0B-4AB3-B96E-F5674C3DCF1B}" destId="{8E5EAC23-DCB3-4A28-B25B-0D4C5FF46C3A}" srcOrd="3" destOrd="0" parTransId="{F67A27C5-1FFF-4E5E-B8F7-EBAA69D71A3E}" sibTransId="{E6F3205C-7000-4DD8-9F26-C08031FB1763}"/>
    <dgm:cxn modelId="{0E75DFC7-26A0-4FE3-B262-C2B30EB4F8E1}" type="presOf" srcId="{B4EC96DF-6DF4-49BF-BC6D-ABD6BB850F75}" destId="{C4577555-8603-4D81-8A8C-17063E176106}" srcOrd="0" destOrd="0" presId="urn:microsoft.com/office/officeart/2011/layout/TabList"/>
    <dgm:cxn modelId="{833893D3-2045-4BDF-8A13-BEEFEDC60E2B}" type="presOf" srcId="{A92B16A5-C0FE-45ED-B4CD-22AFD7D0CF39}" destId="{DA990655-66B8-4BB7-8E58-4374D05C321A}" srcOrd="0" destOrd="1" presId="urn:microsoft.com/office/officeart/2011/layout/TabList"/>
    <dgm:cxn modelId="{926CF5D4-5A9D-4129-8707-39725CBFAB26}" type="presOf" srcId="{A505C9CE-E24F-43F5-B1C0-CCFB619D1363}" destId="{71E0C0E5-3B27-450A-8E2C-D5A1A3C7C172}" srcOrd="0" destOrd="0" presId="urn:microsoft.com/office/officeart/2011/layout/TabList"/>
    <dgm:cxn modelId="{E01044DA-6F70-4412-B5CC-CBC0E9076F50}" type="presOf" srcId="{FB6ABC21-DEA7-45FB-89E2-A684ADBB0B51}" destId="{E379C2D7-0694-4531-974D-BDAF37110825}" srcOrd="0" destOrd="4" presId="urn:microsoft.com/office/officeart/2011/layout/TabList"/>
    <dgm:cxn modelId="{2CCDD5E7-FCBA-4D55-A6E1-F93348F5B59B}" type="presOf" srcId="{3EAA851A-C6E7-4971-B7A5-4C5C7875A6FF}" destId="{A891B1C6-A46B-4A59-A16E-6167609F41D6}" srcOrd="0" destOrd="3" presId="urn:microsoft.com/office/officeart/2011/layout/TabList"/>
    <dgm:cxn modelId="{E1193EE9-59B4-4B9B-B22C-D4C4866EE343}" srcId="{02FA3F0F-1834-49C9-8078-709ACC7D0731}" destId="{10FDB629-21F9-4D41-A454-02FC9A24045C}" srcOrd="3" destOrd="0" parTransId="{0791E728-ADC8-43A6-BB65-6D0A4C0A0626}" sibTransId="{61392942-7801-4B60-A0EF-A1E0DEF9828D}"/>
    <dgm:cxn modelId="{505709F0-AB3F-4C37-80AA-6F0E6E1335EB}" srcId="{8E5EAC23-DCB3-4A28-B25B-0D4C5FF46C3A}" destId="{97CD4E55-E471-43C3-882B-2B91F871FDE0}" srcOrd="1" destOrd="0" parTransId="{109FA423-329E-4CA7-9296-8495AA042654}" sibTransId="{AE51295D-F3B9-4213-B413-9C8C34DEE3EB}"/>
    <dgm:cxn modelId="{3733C9F6-3AF2-419F-B972-6C75CF06EAA0}" srcId="{8E5EAC23-DCB3-4A28-B25B-0D4C5FF46C3A}" destId="{00485996-B5B3-4382-A20A-297794B48ABF}" srcOrd="0" destOrd="0" parTransId="{BB5777E0-EFD0-4817-BDD2-ECC5E174C0FB}" sibTransId="{3ED560AB-8CE4-4FF3-8205-357A9F744934}"/>
    <dgm:cxn modelId="{E898A1F7-3F6E-47E1-A75A-3C9809831706}" srcId="{02FA3F0F-1834-49C9-8078-709ACC7D0731}" destId="{62FA171B-7CA6-49E3-9F1A-8963D548AFCE}" srcOrd="5" destOrd="0" parTransId="{5A7723C8-88CB-4EB9-85A8-95EF99A4C48B}" sibTransId="{B27057D9-C62A-47ED-858A-37E76CA60DC6}"/>
    <dgm:cxn modelId="{31D59DF9-60EA-481E-AEF7-5828ECC49797}" srcId="{E646465A-6F0B-4AB3-B96E-F5674C3DCF1B}" destId="{37931726-6778-49FB-9066-0BAA2DE6C904}" srcOrd="0" destOrd="0" parTransId="{656F656B-0506-4D32-9394-8F8E9D952F08}" sibTransId="{E18794E8-6F5F-4EA9-845A-0E9F61F46594}"/>
    <dgm:cxn modelId="{93EE8B74-3069-4CBE-889D-01F11D4EBF28}" type="presParOf" srcId="{64F594F6-9F6C-48B6-8E71-5E1753DB3660}" destId="{145BA103-7F36-4AA6-BB59-380E6D995ED3}" srcOrd="0" destOrd="0" presId="urn:microsoft.com/office/officeart/2011/layout/TabList"/>
    <dgm:cxn modelId="{3918DE62-AC9F-4081-84D2-7B2112CAC28D}" type="presParOf" srcId="{145BA103-7F36-4AA6-BB59-380E6D995ED3}" destId="{71E0C0E5-3B27-450A-8E2C-D5A1A3C7C172}" srcOrd="0" destOrd="0" presId="urn:microsoft.com/office/officeart/2011/layout/TabList"/>
    <dgm:cxn modelId="{B629F211-A1CF-42D4-8651-7589B9A57FF4}" type="presParOf" srcId="{145BA103-7F36-4AA6-BB59-380E6D995ED3}" destId="{48685D27-7DBA-48DA-84F4-B3907BE46408}" srcOrd="1" destOrd="0" presId="urn:microsoft.com/office/officeart/2011/layout/TabList"/>
    <dgm:cxn modelId="{EB0AC627-3E8F-4533-80B3-D1F9F16EAC2F}" type="presParOf" srcId="{145BA103-7F36-4AA6-BB59-380E6D995ED3}" destId="{146C2642-42A7-474C-9FCA-2462E39BD3EE}" srcOrd="2" destOrd="0" presId="urn:microsoft.com/office/officeart/2011/layout/TabList"/>
    <dgm:cxn modelId="{EA72354B-E30E-4E3B-BFA6-5CD6FD9CD7FB}" type="presParOf" srcId="{64F594F6-9F6C-48B6-8E71-5E1753DB3660}" destId="{E379C2D7-0694-4531-974D-BDAF37110825}" srcOrd="1" destOrd="0" presId="urn:microsoft.com/office/officeart/2011/layout/TabList"/>
    <dgm:cxn modelId="{8E7D3FF9-052D-459C-B69D-F284361C368D}" type="presParOf" srcId="{64F594F6-9F6C-48B6-8E71-5E1753DB3660}" destId="{17F96B29-17D5-4F0C-897A-4B52FE055EB2}" srcOrd="2" destOrd="0" presId="urn:microsoft.com/office/officeart/2011/layout/TabList"/>
    <dgm:cxn modelId="{F149A53B-D49D-4EDA-AA79-2BB8639F19B0}" type="presParOf" srcId="{64F594F6-9F6C-48B6-8E71-5E1753DB3660}" destId="{1FB86622-90F0-4009-A0CD-6823D63DF5E0}" srcOrd="3" destOrd="0" presId="urn:microsoft.com/office/officeart/2011/layout/TabList"/>
    <dgm:cxn modelId="{07BE0F81-797A-4BA4-8505-D51D519C5596}" type="presParOf" srcId="{1FB86622-90F0-4009-A0CD-6823D63DF5E0}" destId="{6C3F9238-574B-4C51-98FF-95B500276EC7}" srcOrd="0" destOrd="0" presId="urn:microsoft.com/office/officeart/2011/layout/TabList"/>
    <dgm:cxn modelId="{47784DF8-16F2-41A3-AE91-4AFED9BEEEAE}" type="presParOf" srcId="{1FB86622-90F0-4009-A0CD-6823D63DF5E0}" destId="{1E23AC0F-EB1D-4F4D-94D7-64A9CB274196}" srcOrd="1" destOrd="0" presId="urn:microsoft.com/office/officeart/2011/layout/TabList"/>
    <dgm:cxn modelId="{A61E7A11-F42A-40EA-B757-91EA27CEE71D}" type="presParOf" srcId="{1FB86622-90F0-4009-A0CD-6823D63DF5E0}" destId="{B156DC1C-0750-493B-90EB-0AFDA6839591}" srcOrd="2" destOrd="0" presId="urn:microsoft.com/office/officeart/2011/layout/TabList"/>
    <dgm:cxn modelId="{C2FD4F70-7030-4A01-A268-2A51E82782E4}" type="presParOf" srcId="{64F594F6-9F6C-48B6-8E71-5E1753DB3660}" destId="{C4577555-8603-4D81-8A8C-17063E176106}" srcOrd="4" destOrd="0" presId="urn:microsoft.com/office/officeart/2011/layout/TabList"/>
    <dgm:cxn modelId="{5C3FC3B2-9A3A-49A0-B713-A6D9E205E6B7}" type="presParOf" srcId="{64F594F6-9F6C-48B6-8E71-5E1753DB3660}" destId="{DE8A8CCA-6A05-4403-867A-0932D09448BE}" srcOrd="5" destOrd="0" presId="urn:microsoft.com/office/officeart/2011/layout/TabList"/>
    <dgm:cxn modelId="{00B62D10-7648-4498-B782-603F0203A2AF}" type="presParOf" srcId="{64F594F6-9F6C-48B6-8E71-5E1753DB3660}" destId="{B8A91D05-F298-4F7A-AD95-36391B21218D}" srcOrd="6" destOrd="0" presId="urn:microsoft.com/office/officeart/2011/layout/TabList"/>
    <dgm:cxn modelId="{F00819D0-EE99-4C10-9EE6-18D7B57016DE}" type="presParOf" srcId="{B8A91D05-F298-4F7A-AD95-36391B21218D}" destId="{2942C002-7BB4-4A70-986E-4C2E19908DB5}" srcOrd="0" destOrd="0" presId="urn:microsoft.com/office/officeart/2011/layout/TabList"/>
    <dgm:cxn modelId="{0E010FCA-A612-495E-A368-308030CCDB91}" type="presParOf" srcId="{B8A91D05-F298-4F7A-AD95-36391B21218D}" destId="{71432BB4-CE5C-40E0-AB88-34B279651672}" srcOrd="1" destOrd="0" presId="urn:microsoft.com/office/officeart/2011/layout/TabList"/>
    <dgm:cxn modelId="{B7CCBF99-44C2-4556-8650-68C665939AC6}" type="presParOf" srcId="{B8A91D05-F298-4F7A-AD95-36391B21218D}" destId="{163EBE1B-C03D-4102-A2AF-7C4C3DE7C1D9}" srcOrd="2" destOrd="0" presId="urn:microsoft.com/office/officeart/2011/layout/TabList"/>
    <dgm:cxn modelId="{D1C9FA7C-7077-485A-8B0B-56EF69096245}" type="presParOf" srcId="{64F594F6-9F6C-48B6-8E71-5E1753DB3660}" destId="{A891B1C6-A46B-4A59-A16E-6167609F41D6}" srcOrd="7" destOrd="0" presId="urn:microsoft.com/office/officeart/2011/layout/TabList"/>
    <dgm:cxn modelId="{1EA9AEDA-6743-4312-816C-434F35B4EACA}" type="presParOf" srcId="{64F594F6-9F6C-48B6-8E71-5E1753DB3660}" destId="{C36D36A1-2EE3-4E4B-A7AB-02265DE8D73A}" srcOrd="8" destOrd="0" presId="urn:microsoft.com/office/officeart/2011/layout/TabList"/>
    <dgm:cxn modelId="{7D992FED-6AB9-47F4-9CFD-68EC488CB332}" type="presParOf" srcId="{64F594F6-9F6C-48B6-8E71-5E1753DB3660}" destId="{9EE880CC-ADF5-4F09-81BF-CAB2075934FF}" srcOrd="9" destOrd="0" presId="urn:microsoft.com/office/officeart/2011/layout/TabList"/>
    <dgm:cxn modelId="{CC36CB02-376A-4FE4-B07C-70DCD8E043A0}" type="presParOf" srcId="{9EE880CC-ADF5-4F09-81BF-CAB2075934FF}" destId="{7E1453D3-1414-41CF-8134-E3812CC98D66}" srcOrd="0" destOrd="0" presId="urn:microsoft.com/office/officeart/2011/layout/TabList"/>
    <dgm:cxn modelId="{3EA9FD10-B48C-483B-87AA-579983B030B6}" type="presParOf" srcId="{9EE880CC-ADF5-4F09-81BF-CAB2075934FF}" destId="{4D537324-21B6-4ADB-890D-1CADF35548D0}" srcOrd="1" destOrd="0" presId="urn:microsoft.com/office/officeart/2011/layout/TabList"/>
    <dgm:cxn modelId="{BB994EB6-4AB2-4AFA-9AD2-622B36F30272}" type="presParOf" srcId="{9EE880CC-ADF5-4F09-81BF-CAB2075934FF}" destId="{53A898C3-1FD8-4A49-89DA-64ABC5E0C785}" srcOrd="2" destOrd="0" presId="urn:microsoft.com/office/officeart/2011/layout/TabList"/>
    <dgm:cxn modelId="{872C4E5C-41E4-405F-B98F-E4C6F50A359D}" type="presParOf" srcId="{64F594F6-9F6C-48B6-8E71-5E1753DB3660}" destId="{DA990655-66B8-4BB7-8E58-4374D05C321A}" srcOrd="10"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C7A870-AE7D-4DC6-AEDB-9D46833C0FA4}" type="doc">
      <dgm:prSet loTypeId="urn:microsoft.com/office/officeart/2005/8/layout/hProcess9" loCatId="process" qsTypeId="urn:microsoft.com/office/officeart/2005/8/quickstyle/simple1" qsCatId="simple" csTypeId="urn:microsoft.com/office/officeart/2005/8/colors/colorful2" csCatId="colorful" phldr="1"/>
      <dgm:spPr/>
      <dgm:t>
        <a:bodyPr/>
        <a:lstStyle/>
        <a:p>
          <a:endParaRPr lang="en-US"/>
        </a:p>
      </dgm:t>
    </dgm:pt>
    <dgm:pt modelId="{2FA1EE07-C3EC-4952-BEBB-D7235986C63A}">
      <dgm:prSet/>
      <dgm:spPr/>
      <dgm:t>
        <a:bodyPr/>
        <a:lstStyle/>
        <a:p>
          <a:pPr rtl="0"/>
          <a:r>
            <a:rPr lang="en-US" dirty="0"/>
            <a:t>Importing the data from database.</a:t>
          </a:r>
          <a:endParaRPr lang="en-GB" dirty="0"/>
        </a:p>
      </dgm:t>
    </dgm:pt>
    <dgm:pt modelId="{6C75B12F-D2EF-43D6-AD8E-6044C5A7ECCD}" type="parTrans" cxnId="{93A1BF64-B67C-4A86-B1DB-87B620BC589B}">
      <dgm:prSet/>
      <dgm:spPr/>
      <dgm:t>
        <a:bodyPr/>
        <a:lstStyle/>
        <a:p>
          <a:endParaRPr lang="en-US"/>
        </a:p>
      </dgm:t>
    </dgm:pt>
    <dgm:pt modelId="{33ED5604-C2B3-433D-A53C-B7817062B07E}" type="sibTrans" cxnId="{93A1BF64-B67C-4A86-B1DB-87B620BC589B}">
      <dgm:prSet/>
      <dgm:spPr/>
      <dgm:t>
        <a:bodyPr/>
        <a:lstStyle/>
        <a:p>
          <a:endParaRPr lang="en-US"/>
        </a:p>
      </dgm:t>
    </dgm:pt>
    <dgm:pt modelId="{32F22356-85FE-4651-A3CA-726438213C22}">
      <dgm:prSet/>
      <dgm:spPr/>
      <dgm:t>
        <a:bodyPr/>
        <a:lstStyle/>
        <a:p>
          <a:pPr rtl="0"/>
          <a:r>
            <a:rPr lang="en-US" dirty="0"/>
            <a:t>Building the engine.</a:t>
          </a:r>
          <a:endParaRPr lang="en-GB" dirty="0"/>
        </a:p>
      </dgm:t>
    </dgm:pt>
    <dgm:pt modelId="{49112125-40FB-4161-9B07-A27AC74FE2F3}" type="parTrans" cxnId="{29825F6D-00D8-4327-82A4-8F1BE17051D2}">
      <dgm:prSet/>
      <dgm:spPr/>
      <dgm:t>
        <a:bodyPr/>
        <a:lstStyle/>
        <a:p>
          <a:endParaRPr lang="en-US"/>
        </a:p>
      </dgm:t>
    </dgm:pt>
    <dgm:pt modelId="{59E8DD2B-ABB3-48FD-84ED-EAA1392D3A0B}" type="sibTrans" cxnId="{29825F6D-00D8-4327-82A4-8F1BE17051D2}">
      <dgm:prSet/>
      <dgm:spPr/>
      <dgm:t>
        <a:bodyPr/>
        <a:lstStyle/>
        <a:p>
          <a:endParaRPr lang="en-US"/>
        </a:p>
      </dgm:t>
    </dgm:pt>
    <dgm:pt modelId="{E083193D-3399-4663-99C7-35FF19097E3B}">
      <dgm:prSet/>
      <dgm:spPr/>
      <dgm:t>
        <a:bodyPr/>
        <a:lstStyle/>
        <a:p>
          <a:pPr rtl="0"/>
          <a:r>
            <a:rPr lang="en-US" dirty="0"/>
            <a:t>Testing the model.</a:t>
          </a:r>
          <a:endParaRPr lang="en-GB" dirty="0"/>
        </a:p>
      </dgm:t>
    </dgm:pt>
    <dgm:pt modelId="{886DE749-50F7-45FF-BDE8-94BFA6D09BF2}" type="parTrans" cxnId="{BDEC4351-3020-48F6-9C3E-EED46AC87D82}">
      <dgm:prSet/>
      <dgm:spPr/>
      <dgm:t>
        <a:bodyPr/>
        <a:lstStyle/>
        <a:p>
          <a:endParaRPr lang="en-US"/>
        </a:p>
      </dgm:t>
    </dgm:pt>
    <dgm:pt modelId="{93FB712D-D97F-40FA-8DFD-E0B4149C52A1}" type="sibTrans" cxnId="{BDEC4351-3020-48F6-9C3E-EED46AC87D82}">
      <dgm:prSet/>
      <dgm:spPr/>
      <dgm:t>
        <a:bodyPr/>
        <a:lstStyle/>
        <a:p>
          <a:endParaRPr lang="en-US"/>
        </a:p>
      </dgm:t>
    </dgm:pt>
    <dgm:pt modelId="{F8CC362C-73E3-4B5C-9ADD-47F2FE5767D9}">
      <dgm:prSet/>
      <dgm:spPr/>
      <dgm:t>
        <a:bodyPr/>
        <a:lstStyle/>
        <a:p>
          <a:pPr rtl="0"/>
          <a:r>
            <a:rPr lang="en-US" dirty="0"/>
            <a:t>Model Output.</a:t>
          </a:r>
          <a:endParaRPr lang="en-GB" dirty="0"/>
        </a:p>
      </dgm:t>
    </dgm:pt>
    <dgm:pt modelId="{4951AD3C-8B57-4A35-A93A-1A99C8FCB195}" type="parTrans" cxnId="{99F7DD62-6AE4-4998-8CF6-6CBEAFD17F85}">
      <dgm:prSet/>
      <dgm:spPr/>
      <dgm:t>
        <a:bodyPr/>
        <a:lstStyle/>
        <a:p>
          <a:endParaRPr lang="en-US"/>
        </a:p>
      </dgm:t>
    </dgm:pt>
    <dgm:pt modelId="{1AB25F6B-AA43-4BC7-91B9-CB6C01776BCF}" type="sibTrans" cxnId="{99F7DD62-6AE4-4998-8CF6-6CBEAFD17F85}">
      <dgm:prSet/>
      <dgm:spPr/>
      <dgm:t>
        <a:bodyPr/>
        <a:lstStyle/>
        <a:p>
          <a:endParaRPr lang="en-US"/>
        </a:p>
      </dgm:t>
    </dgm:pt>
    <dgm:pt modelId="{FA7A81B6-707A-4855-A0AC-E38703CBB4E5}" type="pres">
      <dgm:prSet presAssocID="{D0C7A870-AE7D-4DC6-AEDB-9D46833C0FA4}" presName="CompostProcess" presStyleCnt="0">
        <dgm:presLayoutVars>
          <dgm:dir/>
          <dgm:resizeHandles val="exact"/>
        </dgm:presLayoutVars>
      </dgm:prSet>
      <dgm:spPr/>
    </dgm:pt>
    <dgm:pt modelId="{4D23EF9E-B9E6-441A-A3AC-DA277CAEA509}" type="pres">
      <dgm:prSet presAssocID="{D0C7A870-AE7D-4DC6-AEDB-9D46833C0FA4}" presName="arrow" presStyleLbl="bgShp" presStyleIdx="0" presStyleCnt="1"/>
      <dgm:spPr/>
    </dgm:pt>
    <dgm:pt modelId="{D4B615DC-68BD-47D4-A38E-3A24A1876271}" type="pres">
      <dgm:prSet presAssocID="{D0C7A870-AE7D-4DC6-AEDB-9D46833C0FA4}" presName="linearProcess" presStyleCnt="0"/>
      <dgm:spPr/>
    </dgm:pt>
    <dgm:pt modelId="{D41360D6-CB4D-4747-8185-B63DBD402DEA}" type="pres">
      <dgm:prSet presAssocID="{2FA1EE07-C3EC-4952-BEBB-D7235986C63A}" presName="textNode" presStyleLbl="node1" presStyleIdx="0" presStyleCnt="4">
        <dgm:presLayoutVars>
          <dgm:bulletEnabled val="1"/>
        </dgm:presLayoutVars>
      </dgm:prSet>
      <dgm:spPr/>
    </dgm:pt>
    <dgm:pt modelId="{12376E3D-1EA8-4302-A108-D3E6245E8A47}" type="pres">
      <dgm:prSet presAssocID="{33ED5604-C2B3-433D-A53C-B7817062B07E}" presName="sibTrans" presStyleCnt="0"/>
      <dgm:spPr/>
    </dgm:pt>
    <dgm:pt modelId="{FE58921C-31DF-4B68-8360-AA8D49CCB05E}" type="pres">
      <dgm:prSet presAssocID="{32F22356-85FE-4651-A3CA-726438213C22}" presName="textNode" presStyleLbl="node1" presStyleIdx="1" presStyleCnt="4">
        <dgm:presLayoutVars>
          <dgm:bulletEnabled val="1"/>
        </dgm:presLayoutVars>
      </dgm:prSet>
      <dgm:spPr/>
    </dgm:pt>
    <dgm:pt modelId="{B88A42DC-411F-4BD5-97EC-37A5178D7AC9}" type="pres">
      <dgm:prSet presAssocID="{59E8DD2B-ABB3-48FD-84ED-EAA1392D3A0B}" presName="sibTrans" presStyleCnt="0"/>
      <dgm:spPr/>
    </dgm:pt>
    <dgm:pt modelId="{4BCFF1AC-FF78-40EC-9469-53A97BCF3C98}" type="pres">
      <dgm:prSet presAssocID="{E083193D-3399-4663-99C7-35FF19097E3B}" presName="textNode" presStyleLbl="node1" presStyleIdx="2" presStyleCnt="4">
        <dgm:presLayoutVars>
          <dgm:bulletEnabled val="1"/>
        </dgm:presLayoutVars>
      </dgm:prSet>
      <dgm:spPr/>
    </dgm:pt>
    <dgm:pt modelId="{96B8E0E6-DE0B-4ED9-A011-56383E4B25DE}" type="pres">
      <dgm:prSet presAssocID="{93FB712D-D97F-40FA-8DFD-E0B4149C52A1}" presName="sibTrans" presStyleCnt="0"/>
      <dgm:spPr/>
    </dgm:pt>
    <dgm:pt modelId="{38A30FDD-8B86-4D3A-BB24-B8E5CEF0725A}" type="pres">
      <dgm:prSet presAssocID="{F8CC362C-73E3-4B5C-9ADD-47F2FE5767D9}" presName="textNode" presStyleLbl="node1" presStyleIdx="3" presStyleCnt="4">
        <dgm:presLayoutVars>
          <dgm:bulletEnabled val="1"/>
        </dgm:presLayoutVars>
      </dgm:prSet>
      <dgm:spPr/>
    </dgm:pt>
  </dgm:ptLst>
  <dgm:cxnLst>
    <dgm:cxn modelId="{8B89B919-3409-4BA2-A64A-841660FF0C52}" type="presOf" srcId="{2FA1EE07-C3EC-4952-BEBB-D7235986C63A}" destId="{D41360D6-CB4D-4747-8185-B63DBD402DEA}" srcOrd="0" destOrd="0" presId="urn:microsoft.com/office/officeart/2005/8/layout/hProcess9"/>
    <dgm:cxn modelId="{87014033-FAE8-479B-B304-2454C2383B19}" type="presOf" srcId="{F8CC362C-73E3-4B5C-9ADD-47F2FE5767D9}" destId="{38A30FDD-8B86-4D3A-BB24-B8E5CEF0725A}" srcOrd="0" destOrd="0" presId="urn:microsoft.com/office/officeart/2005/8/layout/hProcess9"/>
    <dgm:cxn modelId="{99F7DD62-6AE4-4998-8CF6-6CBEAFD17F85}" srcId="{D0C7A870-AE7D-4DC6-AEDB-9D46833C0FA4}" destId="{F8CC362C-73E3-4B5C-9ADD-47F2FE5767D9}" srcOrd="3" destOrd="0" parTransId="{4951AD3C-8B57-4A35-A93A-1A99C8FCB195}" sibTransId="{1AB25F6B-AA43-4BC7-91B9-CB6C01776BCF}"/>
    <dgm:cxn modelId="{93A1BF64-B67C-4A86-B1DB-87B620BC589B}" srcId="{D0C7A870-AE7D-4DC6-AEDB-9D46833C0FA4}" destId="{2FA1EE07-C3EC-4952-BEBB-D7235986C63A}" srcOrd="0" destOrd="0" parTransId="{6C75B12F-D2EF-43D6-AD8E-6044C5A7ECCD}" sibTransId="{33ED5604-C2B3-433D-A53C-B7817062B07E}"/>
    <dgm:cxn modelId="{29825F6D-00D8-4327-82A4-8F1BE17051D2}" srcId="{D0C7A870-AE7D-4DC6-AEDB-9D46833C0FA4}" destId="{32F22356-85FE-4651-A3CA-726438213C22}" srcOrd="1" destOrd="0" parTransId="{49112125-40FB-4161-9B07-A27AC74FE2F3}" sibTransId="{59E8DD2B-ABB3-48FD-84ED-EAA1392D3A0B}"/>
    <dgm:cxn modelId="{BDEC4351-3020-48F6-9C3E-EED46AC87D82}" srcId="{D0C7A870-AE7D-4DC6-AEDB-9D46833C0FA4}" destId="{E083193D-3399-4663-99C7-35FF19097E3B}" srcOrd="2" destOrd="0" parTransId="{886DE749-50F7-45FF-BDE8-94BFA6D09BF2}" sibTransId="{93FB712D-D97F-40FA-8DFD-E0B4149C52A1}"/>
    <dgm:cxn modelId="{BB68EF8E-74DD-43B9-B967-26F42BFD7A2B}" type="presOf" srcId="{32F22356-85FE-4651-A3CA-726438213C22}" destId="{FE58921C-31DF-4B68-8360-AA8D49CCB05E}" srcOrd="0" destOrd="0" presId="urn:microsoft.com/office/officeart/2005/8/layout/hProcess9"/>
    <dgm:cxn modelId="{5147449D-54FE-452A-8E77-6E1520DAA69D}" type="presOf" srcId="{E083193D-3399-4663-99C7-35FF19097E3B}" destId="{4BCFF1AC-FF78-40EC-9469-53A97BCF3C98}" srcOrd="0" destOrd="0" presId="urn:microsoft.com/office/officeart/2005/8/layout/hProcess9"/>
    <dgm:cxn modelId="{32CB47D8-3BCC-4DDF-868D-DC7DADB59563}" type="presOf" srcId="{D0C7A870-AE7D-4DC6-AEDB-9D46833C0FA4}" destId="{FA7A81B6-707A-4855-A0AC-E38703CBB4E5}" srcOrd="0" destOrd="0" presId="urn:microsoft.com/office/officeart/2005/8/layout/hProcess9"/>
    <dgm:cxn modelId="{71FB2551-C9E2-4CC9-87F4-8DD9D95B441F}" type="presParOf" srcId="{FA7A81B6-707A-4855-A0AC-E38703CBB4E5}" destId="{4D23EF9E-B9E6-441A-A3AC-DA277CAEA509}" srcOrd="0" destOrd="0" presId="urn:microsoft.com/office/officeart/2005/8/layout/hProcess9"/>
    <dgm:cxn modelId="{0C2FBD47-96B8-4DAE-89CF-BE1878ABD4E7}" type="presParOf" srcId="{FA7A81B6-707A-4855-A0AC-E38703CBB4E5}" destId="{D4B615DC-68BD-47D4-A38E-3A24A1876271}" srcOrd="1" destOrd="0" presId="urn:microsoft.com/office/officeart/2005/8/layout/hProcess9"/>
    <dgm:cxn modelId="{CFCD2029-3D8C-4E4E-B1BF-A3778804FB81}" type="presParOf" srcId="{D4B615DC-68BD-47D4-A38E-3A24A1876271}" destId="{D41360D6-CB4D-4747-8185-B63DBD402DEA}" srcOrd="0" destOrd="0" presId="urn:microsoft.com/office/officeart/2005/8/layout/hProcess9"/>
    <dgm:cxn modelId="{00656D96-7986-48BD-BBC7-373A50037AEC}" type="presParOf" srcId="{D4B615DC-68BD-47D4-A38E-3A24A1876271}" destId="{12376E3D-1EA8-4302-A108-D3E6245E8A47}" srcOrd="1" destOrd="0" presId="urn:microsoft.com/office/officeart/2005/8/layout/hProcess9"/>
    <dgm:cxn modelId="{28B72970-6AC7-4009-9C0E-0CF0F39C8FC8}" type="presParOf" srcId="{D4B615DC-68BD-47D4-A38E-3A24A1876271}" destId="{FE58921C-31DF-4B68-8360-AA8D49CCB05E}" srcOrd="2" destOrd="0" presId="urn:microsoft.com/office/officeart/2005/8/layout/hProcess9"/>
    <dgm:cxn modelId="{91DC9A3D-9498-44F7-970A-1D5B8D29792A}" type="presParOf" srcId="{D4B615DC-68BD-47D4-A38E-3A24A1876271}" destId="{B88A42DC-411F-4BD5-97EC-37A5178D7AC9}" srcOrd="3" destOrd="0" presId="urn:microsoft.com/office/officeart/2005/8/layout/hProcess9"/>
    <dgm:cxn modelId="{D0B9035A-74DF-4B80-9D28-869B452C2D18}" type="presParOf" srcId="{D4B615DC-68BD-47D4-A38E-3A24A1876271}" destId="{4BCFF1AC-FF78-40EC-9469-53A97BCF3C98}" srcOrd="4" destOrd="0" presId="urn:microsoft.com/office/officeart/2005/8/layout/hProcess9"/>
    <dgm:cxn modelId="{8ECC836D-4BF1-465C-8972-A880856479C2}" type="presParOf" srcId="{D4B615DC-68BD-47D4-A38E-3A24A1876271}" destId="{96B8E0E6-DE0B-4ED9-A011-56383E4B25DE}" srcOrd="5" destOrd="0" presId="urn:microsoft.com/office/officeart/2005/8/layout/hProcess9"/>
    <dgm:cxn modelId="{F5D10D27-9A90-4295-BE66-98D0F1F58EBA}" type="presParOf" srcId="{D4B615DC-68BD-47D4-A38E-3A24A1876271}" destId="{38A30FDD-8B86-4D3A-BB24-B8E5CEF0725A}"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0C7A870-AE7D-4DC6-AEDB-9D46833C0FA4}" type="doc">
      <dgm:prSet loTypeId="urn:microsoft.com/office/officeart/2005/8/layout/hProcess9" loCatId="process" qsTypeId="urn:microsoft.com/office/officeart/2005/8/quickstyle/simple1" qsCatId="simple" csTypeId="urn:microsoft.com/office/officeart/2005/8/colors/colorful2" csCatId="colorful" phldr="1"/>
      <dgm:spPr/>
      <dgm:t>
        <a:bodyPr/>
        <a:lstStyle/>
        <a:p>
          <a:endParaRPr lang="en-US"/>
        </a:p>
      </dgm:t>
    </dgm:pt>
    <dgm:pt modelId="{2FA1EE07-C3EC-4952-BEBB-D7235986C63A}">
      <dgm:prSet/>
      <dgm:spPr/>
      <dgm:t>
        <a:bodyPr/>
        <a:lstStyle/>
        <a:p>
          <a:pPr rtl="0"/>
          <a:r>
            <a:rPr lang="en-US" dirty="0"/>
            <a:t>Importing the data from database using SQL</a:t>
          </a:r>
          <a:endParaRPr lang="en-GB" dirty="0"/>
        </a:p>
      </dgm:t>
    </dgm:pt>
    <dgm:pt modelId="{6C75B12F-D2EF-43D6-AD8E-6044C5A7ECCD}" type="parTrans" cxnId="{93A1BF64-B67C-4A86-B1DB-87B620BC589B}">
      <dgm:prSet/>
      <dgm:spPr/>
      <dgm:t>
        <a:bodyPr/>
        <a:lstStyle/>
        <a:p>
          <a:endParaRPr lang="en-US"/>
        </a:p>
      </dgm:t>
    </dgm:pt>
    <dgm:pt modelId="{33ED5604-C2B3-433D-A53C-B7817062B07E}" type="sibTrans" cxnId="{93A1BF64-B67C-4A86-B1DB-87B620BC589B}">
      <dgm:prSet/>
      <dgm:spPr/>
      <dgm:t>
        <a:bodyPr/>
        <a:lstStyle/>
        <a:p>
          <a:endParaRPr lang="en-US"/>
        </a:p>
      </dgm:t>
    </dgm:pt>
    <dgm:pt modelId="{32F22356-85FE-4651-A3CA-726438213C22}">
      <dgm:prSet/>
      <dgm:spPr/>
      <dgm:t>
        <a:bodyPr/>
        <a:lstStyle/>
        <a:p>
          <a:pPr rtl="0"/>
          <a:r>
            <a:rPr lang="en-US" dirty="0"/>
            <a:t>Dataset was divided into churners and non-churners.</a:t>
          </a:r>
          <a:endParaRPr lang="en-GB" dirty="0"/>
        </a:p>
      </dgm:t>
    </dgm:pt>
    <dgm:pt modelId="{49112125-40FB-4161-9B07-A27AC74FE2F3}" type="parTrans" cxnId="{29825F6D-00D8-4327-82A4-8F1BE17051D2}">
      <dgm:prSet/>
      <dgm:spPr/>
      <dgm:t>
        <a:bodyPr/>
        <a:lstStyle/>
        <a:p>
          <a:endParaRPr lang="en-US"/>
        </a:p>
      </dgm:t>
    </dgm:pt>
    <dgm:pt modelId="{59E8DD2B-ABB3-48FD-84ED-EAA1392D3A0B}" type="sibTrans" cxnId="{29825F6D-00D8-4327-82A4-8F1BE17051D2}">
      <dgm:prSet/>
      <dgm:spPr/>
      <dgm:t>
        <a:bodyPr/>
        <a:lstStyle/>
        <a:p>
          <a:endParaRPr lang="en-US"/>
        </a:p>
      </dgm:t>
    </dgm:pt>
    <dgm:pt modelId="{E083193D-3399-4663-99C7-35FF19097E3B}">
      <dgm:prSet/>
      <dgm:spPr/>
      <dgm:t>
        <a:bodyPr/>
        <a:lstStyle/>
        <a:p>
          <a:pPr rtl="0"/>
          <a:r>
            <a:rPr lang="en-US" dirty="0"/>
            <a:t>Non-churners was divided into 60-40%</a:t>
          </a:r>
          <a:endParaRPr lang="en-GB" dirty="0"/>
        </a:p>
      </dgm:t>
    </dgm:pt>
    <dgm:pt modelId="{886DE749-50F7-45FF-BDE8-94BFA6D09BF2}" type="parTrans" cxnId="{BDEC4351-3020-48F6-9C3E-EED46AC87D82}">
      <dgm:prSet/>
      <dgm:spPr/>
      <dgm:t>
        <a:bodyPr/>
        <a:lstStyle/>
        <a:p>
          <a:endParaRPr lang="en-US"/>
        </a:p>
      </dgm:t>
    </dgm:pt>
    <dgm:pt modelId="{93FB712D-D97F-40FA-8DFD-E0B4149C52A1}" type="sibTrans" cxnId="{BDEC4351-3020-48F6-9C3E-EED46AC87D82}">
      <dgm:prSet/>
      <dgm:spPr/>
      <dgm:t>
        <a:bodyPr/>
        <a:lstStyle/>
        <a:p>
          <a:endParaRPr lang="en-US"/>
        </a:p>
      </dgm:t>
    </dgm:pt>
    <dgm:pt modelId="{F8CC362C-73E3-4B5C-9ADD-47F2FE5767D9}">
      <dgm:prSet/>
      <dgm:spPr/>
      <dgm:t>
        <a:bodyPr/>
        <a:lstStyle/>
        <a:p>
          <a:pPr rtl="0"/>
          <a:r>
            <a:rPr lang="en-US" dirty="0"/>
            <a:t>40% was concatenated with the churners to form our historical data set while 60% was kept to be used as our live data set.</a:t>
          </a:r>
          <a:endParaRPr lang="en-GB" dirty="0"/>
        </a:p>
      </dgm:t>
    </dgm:pt>
    <dgm:pt modelId="{4951AD3C-8B57-4A35-A93A-1A99C8FCB195}" type="parTrans" cxnId="{99F7DD62-6AE4-4998-8CF6-6CBEAFD17F85}">
      <dgm:prSet/>
      <dgm:spPr/>
      <dgm:t>
        <a:bodyPr/>
        <a:lstStyle/>
        <a:p>
          <a:endParaRPr lang="en-US"/>
        </a:p>
      </dgm:t>
    </dgm:pt>
    <dgm:pt modelId="{1AB25F6B-AA43-4BC7-91B9-CB6C01776BCF}" type="sibTrans" cxnId="{99F7DD62-6AE4-4998-8CF6-6CBEAFD17F85}">
      <dgm:prSet/>
      <dgm:spPr/>
      <dgm:t>
        <a:bodyPr/>
        <a:lstStyle/>
        <a:p>
          <a:endParaRPr lang="en-US"/>
        </a:p>
      </dgm:t>
    </dgm:pt>
    <dgm:pt modelId="{2EEC56E2-B2D4-48EA-853F-7DBC59C94C14}">
      <dgm:prSet/>
      <dgm:spPr/>
      <dgm:t>
        <a:bodyPr/>
        <a:lstStyle/>
        <a:p>
          <a:pPr rtl="0"/>
          <a:r>
            <a:rPr lang="en-US" dirty="0"/>
            <a:t>The historical dataset was used to build our model.</a:t>
          </a:r>
          <a:endParaRPr lang="en-GB" dirty="0"/>
        </a:p>
      </dgm:t>
    </dgm:pt>
    <dgm:pt modelId="{BDC5ADAD-27CF-400F-81AD-758EE407B1B5}" type="parTrans" cxnId="{1445DF80-53E1-4EC8-99BD-6131F98F4931}">
      <dgm:prSet/>
      <dgm:spPr/>
      <dgm:t>
        <a:bodyPr/>
        <a:lstStyle/>
        <a:p>
          <a:endParaRPr lang="en-GB"/>
        </a:p>
      </dgm:t>
    </dgm:pt>
    <dgm:pt modelId="{A52E34E1-7754-4627-9DAE-3F97879FCAE4}" type="sibTrans" cxnId="{1445DF80-53E1-4EC8-99BD-6131F98F4931}">
      <dgm:prSet/>
      <dgm:spPr/>
      <dgm:t>
        <a:bodyPr/>
        <a:lstStyle/>
        <a:p>
          <a:endParaRPr lang="en-GB"/>
        </a:p>
      </dgm:t>
    </dgm:pt>
    <dgm:pt modelId="{726EC495-BD27-4F9A-BA50-9B6FF6F715EE}">
      <dgm:prSet/>
      <dgm:spPr/>
      <dgm:t>
        <a:bodyPr/>
        <a:lstStyle/>
        <a:p>
          <a:pPr rtl="0"/>
          <a:r>
            <a:rPr lang="en-US" dirty="0"/>
            <a:t>The champion model was used to score our live dataset.</a:t>
          </a:r>
          <a:endParaRPr lang="en-GB" dirty="0"/>
        </a:p>
      </dgm:t>
    </dgm:pt>
    <dgm:pt modelId="{21E9B1F0-78DF-44D2-A7AE-8F751EB51448}" type="parTrans" cxnId="{BE45A836-C7B6-428C-A5A0-BDB779BF50A4}">
      <dgm:prSet/>
      <dgm:spPr/>
      <dgm:t>
        <a:bodyPr/>
        <a:lstStyle/>
        <a:p>
          <a:endParaRPr lang="en-GB"/>
        </a:p>
      </dgm:t>
    </dgm:pt>
    <dgm:pt modelId="{CBF498BD-8661-4264-879A-CD3CBE4CB9A9}" type="sibTrans" cxnId="{BE45A836-C7B6-428C-A5A0-BDB779BF50A4}">
      <dgm:prSet/>
      <dgm:spPr/>
      <dgm:t>
        <a:bodyPr/>
        <a:lstStyle/>
        <a:p>
          <a:endParaRPr lang="en-GB"/>
        </a:p>
      </dgm:t>
    </dgm:pt>
    <dgm:pt modelId="{3CA91234-D54B-4D9B-945F-48D80F490FD9}">
      <dgm:prSet/>
      <dgm:spPr/>
      <dgm:t>
        <a:bodyPr/>
        <a:lstStyle/>
        <a:p>
          <a:pPr rtl="0"/>
          <a:r>
            <a:rPr lang="en-US" dirty="0"/>
            <a:t>Recommendations made. </a:t>
          </a:r>
          <a:endParaRPr lang="en-GB" dirty="0"/>
        </a:p>
      </dgm:t>
    </dgm:pt>
    <dgm:pt modelId="{A04BB08D-951A-4138-8244-FCD2FBE9A153}" type="parTrans" cxnId="{3E126A0D-72F8-4244-B5B8-CCA08CD64A29}">
      <dgm:prSet/>
      <dgm:spPr/>
      <dgm:t>
        <a:bodyPr/>
        <a:lstStyle/>
        <a:p>
          <a:endParaRPr lang="en-GB"/>
        </a:p>
      </dgm:t>
    </dgm:pt>
    <dgm:pt modelId="{F4487FD3-8B02-41D6-81DA-9E779490D32F}" type="sibTrans" cxnId="{3E126A0D-72F8-4244-B5B8-CCA08CD64A29}">
      <dgm:prSet/>
      <dgm:spPr/>
      <dgm:t>
        <a:bodyPr/>
        <a:lstStyle/>
        <a:p>
          <a:endParaRPr lang="en-GB"/>
        </a:p>
      </dgm:t>
    </dgm:pt>
    <dgm:pt modelId="{FA7A81B6-707A-4855-A0AC-E38703CBB4E5}" type="pres">
      <dgm:prSet presAssocID="{D0C7A870-AE7D-4DC6-AEDB-9D46833C0FA4}" presName="CompostProcess" presStyleCnt="0">
        <dgm:presLayoutVars>
          <dgm:dir/>
          <dgm:resizeHandles val="exact"/>
        </dgm:presLayoutVars>
      </dgm:prSet>
      <dgm:spPr/>
    </dgm:pt>
    <dgm:pt modelId="{4D23EF9E-B9E6-441A-A3AC-DA277CAEA509}" type="pres">
      <dgm:prSet presAssocID="{D0C7A870-AE7D-4DC6-AEDB-9D46833C0FA4}" presName="arrow" presStyleLbl="bgShp" presStyleIdx="0" presStyleCnt="1" custScaleX="117647"/>
      <dgm:spPr/>
    </dgm:pt>
    <dgm:pt modelId="{D4B615DC-68BD-47D4-A38E-3A24A1876271}" type="pres">
      <dgm:prSet presAssocID="{D0C7A870-AE7D-4DC6-AEDB-9D46833C0FA4}" presName="linearProcess" presStyleCnt="0"/>
      <dgm:spPr/>
    </dgm:pt>
    <dgm:pt modelId="{D41360D6-CB4D-4747-8185-B63DBD402DEA}" type="pres">
      <dgm:prSet presAssocID="{2FA1EE07-C3EC-4952-BEBB-D7235986C63A}" presName="textNode" presStyleLbl="node1" presStyleIdx="0" presStyleCnt="7">
        <dgm:presLayoutVars>
          <dgm:bulletEnabled val="1"/>
        </dgm:presLayoutVars>
      </dgm:prSet>
      <dgm:spPr/>
    </dgm:pt>
    <dgm:pt modelId="{12376E3D-1EA8-4302-A108-D3E6245E8A47}" type="pres">
      <dgm:prSet presAssocID="{33ED5604-C2B3-433D-A53C-B7817062B07E}" presName="sibTrans" presStyleCnt="0"/>
      <dgm:spPr/>
    </dgm:pt>
    <dgm:pt modelId="{FE58921C-31DF-4B68-8360-AA8D49CCB05E}" type="pres">
      <dgm:prSet presAssocID="{32F22356-85FE-4651-A3CA-726438213C22}" presName="textNode" presStyleLbl="node1" presStyleIdx="1" presStyleCnt="7">
        <dgm:presLayoutVars>
          <dgm:bulletEnabled val="1"/>
        </dgm:presLayoutVars>
      </dgm:prSet>
      <dgm:spPr/>
    </dgm:pt>
    <dgm:pt modelId="{B88A42DC-411F-4BD5-97EC-37A5178D7AC9}" type="pres">
      <dgm:prSet presAssocID="{59E8DD2B-ABB3-48FD-84ED-EAA1392D3A0B}" presName="sibTrans" presStyleCnt="0"/>
      <dgm:spPr/>
    </dgm:pt>
    <dgm:pt modelId="{4BCFF1AC-FF78-40EC-9469-53A97BCF3C98}" type="pres">
      <dgm:prSet presAssocID="{E083193D-3399-4663-99C7-35FF19097E3B}" presName="textNode" presStyleLbl="node1" presStyleIdx="2" presStyleCnt="7">
        <dgm:presLayoutVars>
          <dgm:bulletEnabled val="1"/>
        </dgm:presLayoutVars>
      </dgm:prSet>
      <dgm:spPr/>
    </dgm:pt>
    <dgm:pt modelId="{96B8E0E6-DE0B-4ED9-A011-56383E4B25DE}" type="pres">
      <dgm:prSet presAssocID="{93FB712D-D97F-40FA-8DFD-E0B4149C52A1}" presName="sibTrans" presStyleCnt="0"/>
      <dgm:spPr/>
    </dgm:pt>
    <dgm:pt modelId="{38A30FDD-8B86-4D3A-BB24-B8E5CEF0725A}" type="pres">
      <dgm:prSet presAssocID="{F8CC362C-73E3-4B5C-9ADD-47F2FE5767D9}" presName="textNode" presStyleLbl="node1" presStyleIdx="3" presStyleCnt="7">
        <dgm:presLayoutVars>
          <dgm:bulletEnabled val="1"/>
        </dgm:presLayoutVars>
      </dgm:prSet>
      <dgm:spPr/>
    </dgm:pt>
    <dgm:pt modelId="{C40ED6F6-63D2-4894-9AD9-9E111A68B6B8}" type="pres">
      <dgm:prSet presAssocID="{1AB25F6B-AA43-4BC7-91B9-CB6C01776BCF}" presName="sibTrans" presStyleCnt="0"/>
      <dgm:spPr/>
    </dgm:pt>
    <dgm:pt modelId="{2A20B524-A7E4-4842-AD70-121DB09A37E4}" type="pres">
      <dgm:prSet presAssocID="{2EEC56E2-B2D4-48EA-853F-7DBC59C94C14}" presName="textNode" presStyleLbl="node1" presStyleIdx="4" presStyleCnt="7">
        <dgm:presLayoutVars>
          <dgm:bulletEnabled val="1"/>
        </dgm:presLayoutVars>
      </dgm:prSet>
      <dgm:spPr/>
    </dgm:pt>
    <dgm:pt modelId="{5F2FF78F-E529-448D-A0E5-8CD99B98D83C}" type="pres">
      <dgm:prSet presAssocID="{A52E34E1-7754-4627-9DAE-3F97879FCAE4}" presName="sibTrans" presStyleCnt="0"/>
      <dgm:spPr/>
    </dgm:pt>
    <dgm:pt modelId="{301ACE51-F5F4-4792-AA7E-62122048758A}" type="pres">
      <dgm:prSet presAssocID="{726EC495-BD27-4F9A-BA50-9B6FF6F715EE}" presName="textNode" presStyleLbl="node1" presStyleIdx="5" presStyleCnt="7">
        <dgm:presLayoutVars>
          <dgm:bulletEnabled val="1"/>
        </dgm:presLayoutVars>
      </dgm:prSet>
      <dgm:spPr/>
    </dgm:pt>
    <dgm:pt modelId="{83D53AD7-345A-4064-B993-61F5A15E6C88}" type="pres">
      <dgm:prSet presAssocID="{CBF498BD-8661-4264-879A-CD3CBE4CB9A9}" presName="sibTrans" presStyleCnt="0"/>
      <dgm:spPr/>
    </dgm:pt>
    <dgm:pt modelId="{4FC4A129-38A0-46DA-A1C4-68AF26D150CD}" type="pres">
      <dgm:prSet presAssocID="{3CA91234-D54B-4D9B-945F-48D80F490FD9}" presName="textNode" presStyleLbl="node1" presStyleIdx="6" presStyleCnt="7">
        <dgm:presLayoutVars>
          <dgm:bulletEnabled val="1"/>
        </dgm:presLayoutVars>
      </dgm:prSet>
      <dgm:spPr/>
    </dgm:pt>
  </dgm:ptLst>
  <dgm:cxnLst>
    <dgm:cxn modelId="{3E126A0D-72F8-4244-B5B8-CCA08CD64A29}" srcId="{D0C7A870-AE7D-4DC6-AEDB-9D46833C0FA4}" destId="{3CA91234-D54B-4D9B-945F-48D80F490FD9}" srcOrd="6" destOrd="0" parTransId="{A04BB08D-951A-4138-8244-FCD2FBE9A153}" sibTransId="{F4487FD3-8B02-41D6-81DA-9E779490D32F}"/>
    <dgm:cxn modelId="{8B89B919-3409-4BA2-A64A-841660FF0C52}" type="presOf" srcId="{2FA1EE07-C3EC-4952-BEBB-D7235986C63A}" destId="{D41360D6-CB4D-4747-8185-B63DBD402DEA}" srcOrd="0" destOrd="0" presId="urn:microsoft.com/office/officeart/2005/8/layout/hProcess9"/>
    <dgm:cxn modelId="{87014033-FAE8-479B-B304-2454C2383B19}" type="presOf" srcId="{F8CC362C-73E3-4B5C-9ADD-47F2FE5767D9}" destId="{38A30FDD-8B86-4D3A-BB24-B8E5CEF0725A}" srcOrd="0" destOrd="0" presId="urn:microsoft.com/office/officeart/2005/8/layout/hProcess9"/>
    <dgm:cxn modelId="{BE45A836-C7B6-428C-A5A0-BDB779BF50A4}" srcId="{D0C7A870-AE7D-4DC6-AEDB-9D46833C0FA4}" destId="{726EC495-BD27-4F9A-BA50-9B6FF6F715EE}" srcOrd="5" destOrd="0" parTransId="{21E9B1F0-78DF-44D2-A7AE-8F751EB51448}" sibTransId="{CBF498BD-8661-4264-879A-CD3CBE4CB9A9}"/>
    <dgm:cxn modelId="{99F7DD62-6AE4-4998-8CF6-6CBEAFD17F85}" srcId="{D0C7A870-AE7D-4DC6-AEDB-9D46833C0FA4}" destId="{F8CC362C-73E3-4B5C-9ADD-47F2FE5767D9}" srcOrd="3" destOrd="0" parTransId="{4951AD3C-8B57-4A35-A93A-1A99C8FCB195}" sibTransId="{1AB25F6B-AA43-4BC7-91B9-CB6C01776BCF}"/>
    <dgm:cxn modelId="{93A1BF64-B67C-4A86-B1DB-87B620BC589B}" srcId="{D0C7A870-AE7D-4DC6-AEDB-9D46833C0FA4}" destId="{2FA1EE07-C3EC-4952-BEBB-D7235986C63A}" srcOrd="0" destOrd="0" parTransId="{6C75B12F-D2EF-43D6-AD8E-6044C5A7ECCD}" sibTransId="{33ED5604-C2B3-433D-A53C-B7817062B07E}"/>
    <dgm:cxn modelId="{8F5E6566-21AC-46F4-A112-DE603155AE1E}" type="presOf" srcId="{3CA91234-D54B-4D9B-945F-48D80F490FD9}" destId="{4FC4A129-38A0-46DA-A1C4-68AF26D150CD}" srcOrd="0" destOrd="0" presId="urn:microsoft.com/office/officeart/2005/8/layout/hProcess9"/>
    <dgm:cxn modelId="{29825F6D-00D8-4327-82A4-8F1BE17051D2}" srcId="{D0C7A870-AE7D-4DC6-AEDB-9D46833C0FA4}" destId="{32F22356-85FE-4651-A3CA-726438213C22}" srcOrd="1" destOrd="0" parTransId="{49112125-40FB-4161-9B07-A27AC74FE2F3}" sibTransId="{59E8DD2B-ABB3-48FD-84ED-EAA1392D3A0B}"/>
    <dgm:cxn modelId="{BDEC4351-3020-48F6-9C3E-EED46AC87D82}" srcId="{D0C7A870-AE7D-4DC6-AEDB-9D46833C0FA4}" destId="{E083193D-3399-4663-99C7-35FF19097E3B}" srcOrd="2" destOrd="0" parTransId="{886DE749-50F7-45FF-BDE8-94BFA6D09BF2}" sibTransId="{93FB712D-D97F-40FA-8DFD-E0B4149C52A1}"/>
    <dgm:cxn modelId="{1445DF80-53E1-4EC8-99BD-6131F98F4931}" srcId="{D0C7A870-AE7D-4DC6-AEDB-9D46833C0FA4}" destId="{2EEC56E2-B2D4-48EA-853F-7DBC59C94C14}" srcOrd="4" destOrd="0" parTransId="{BDC5ADAD-27CF-400F-81AD-758EE407B1B5}" sibTransId="{A52E34E1-7754-4627-9DAE-3F97879FCAE4}"/>
    <dgm:cxn modelId="{BB68EF8E-74DD-43B9-B967-26F42BFD7A2B}" type="presOf" srcId="{32F22356-85FE-4651-A3CA-726438213C22}" destId="{FE58921C-31DF-4B68-8360-AA8D49CCB05E}" srcOrd="0" destOrd="0" presId="urn:microsoft.com/office/officeart/2005/8/layout/hProcess9"/>
    <dgm:cxn modelId="{5147449D-54FE-452A-8E77-6E1520DAA69D}" type="presOf" srcId="{E083193D-3399-4663-99C7-35FF19097E3B}" destId="{4BCFF1AC-FF78-40EC-9469-53A97BCF3C98}" srcOrd="0" destOrd="0" presId="urn:microsoft.com/office/officeart/2005/8/layout/hProcess9"/>
    <dgm:cxn modelId="{09FF89B1-6F42-4419-BD5E-E9C13EF5D1FA}" type="presOf" srcId="{2EEC56E2-B2D4-48EA-853F-7DBC59C94C14}" destId="{2A20B524-A7E4-4842-AD70-121DB09A37E4}" srcOrd="0" destOrd="0" presId="urn:microsoft.com/office/officeart/2005/8/layout/hProcess9"/>
    <dgm:cxn modelId="{32CB47D8-3BCC-4DDF-868D-DC7DADB59563}" type="presOf" srcId="{D0C7A870-AE7D-4DC6-AEDB-9D46833C0FA4}" destId="{FA7A81B6-707A-4855-A0AC-E38703CBB4E5}" srcOrd="0" destOrd="0" presId="urn:microsoft.com/office/officeart/2005/8/layout/hProcess9"/>
    <dgm:cxn modelId="{47329BF9-D71B-4CED-A890-520D4E3BA3B0}" type="presOf" srcId="{726EC495-BD27-4F9A-BA50-9B6FF6F715EE}" destId="{301ACE51-F5F4-4792-AA7E-62122048758A}" srcOrd="0" destOrd="0" presId="urn:microsoft.com/office/officeart/2005/8/layout/hProcess9"/>
    <dgm:cxn modelId="{71FB2551-C9E2-4CC9-87F4-8DD9D95B441F}" type="presParOf" srcId="{FA7A81B6-707A-4855-A0AC-E38703CBB4E5}" destId="{4D23EF9E-B9E6-441A-A3AC-DA277CAEA509}" srcOrd="0" destOrd="0" presId="urn:microsoft.com/office/officeart/2005/8/layout/hProcess9"/>
    <dgm:cxn modelId="{0C2FBD47-96B8-4DAE-89CF-BE1878ABD4E7}" type="presParOf" srcId="{FA7A81B6-707A-4855-A0AC-E38703CBB4E5}" destId="{D4B615DC-68BD-47D4-A38E-3A24A1876271}" srcOrd="1" destOrd="0" presId="urn:microsoft.com/office/officeart/2005/8/layout/hProcess9"/>
    <dgm:cxn modelId="{CFCD2029-3D8C-4E4E-B1BF-A3778804FB81}" type="presParOf" srcId="{D4B615DC-68BD-47D4-A38E-3A24A1876271}" destId="{D41360D6-CB4D-4747-8185-B63DBD402DEA}" srcOrd="0" destOrd="0" presId="urn:microsoft.com/office/officeart/2005/8/layout/hProcess9"/>
    <dgm:cxn modelId="{00656D96-7986-48BD-BBC7-373A50037AEC}" type="presParOf" srcId="{D4B615DC-68BD-47D4-A38E-3A24A1876271}" destId="{12376E3D-1EA8-4302-A108-D3E6245E8A47}" srcOrd="1" destOrd="0" presId="urn:microsoft.com/office/officeart/2005/8/layout/hProcess9"/>
    <dgm:cxn modelId="{28B72970-6AC7-4009-9C0E-0CF0F39C8FC8}" type="presParOf" srcId="{D4B615DC-68BD-47D4-A38E-3A24A1876271}" destId="{FE58921C-31DF-4B68-8360-AA8D49CCB05E}" srcOrd="2" destOrd="0" presId="urn:microsoft.com/office/officeart/2005/8/layout/hProcess9"/>
    <dgm:cxn modelId="{91DC9A3D-9498-44F7-970A-1D5B8D29792A}" type="presParOf" srcId="{D4B615DC-68BD-47D4-A38E-3A24A1876271}" destId="{B88A42DC-411F-4BD5-97EC-37A5178D7AC9}" srcOrd="3" destOrd="0" presId="urn:microsoft.com/office/officeart/2005/8/layout/hProcess9"/>
    <dgm:cxn modelId="{D0B9035A-74DF-4B80-9D28-869B452C2D18}" type="presParOf" srcId="{D4B615DC-68BD-47D4-A38E-3A24A1876271}" destId="{4BCFF1AC-FF78-40EC-9469-53A97BCF3C98}" srcOrd="4" destOrd="0" presId="urn:microsoft.com/office/officeart/2005/8/layout/hProcess9"/>
    <dgm:cxn modelId="{8ECC836D-4BF1-465C-8972-A880856479C2}" type="presParOf" srcId="{D4B615DC-68BD-47D4-A38E-3A24A1876271}" destId="{96B8E0E6-DE0B-4ED9-A011-56383E4B25DE}" srcOrd="5" destOrd="0" presId="urn:microsoft.com/office/officeart/2005/8/layout/hProcess9"/>
    <dgm:cxn modelId="{F5D10D27-9A90-4295-BE66-98D0F1F58EBA}" type="presParOf" srcId="{D4B615DC-68BD-47D4-A38E-3A24A1876271}" destId="{38A30FDD-8B86-4D3A-BB24-B8E5CEF0725A}" srcOrd="6" destOrd="0" presId="urn:microsoft.com/office/officeart/2005/8/layout/hProcess9"/>
    <dgm:cxn modelId="{9310C510-0AF7-4177-A429-84D3A17C633A}" type="presParOf" srcId="{D4B615DC-68BD-47D4-A38E-3A24A1876271}" destId="{C40ED6F6-63D2-4894-9AD9-9E111A68B6B8}" srcOrd="7" destOrd="0" presId="urn:microsoft.com/office/officeart/2005/8/layout/hProcess9"/>
    <dgm:cxn modelId="{C8F5C303-EA63-4F94-AA95-2870E8AC4D9C}" type="presParOf" srcId="{D4B615DC-68BD-47D4-A38E-3A24A1876271}" destId="{2A20B524-A7E4-4842-AD70-121DB09A37E4}" srcOrd="8" destOrd="0" presId="urn:microsoft.com/office/officeart/2005/8/layout/hProcess9"/>
    <dgm:cxn modelId="{41559DA5-D3FD-4E00-8CD9-F535D0FB9AC5}" type="presParOf" srcId="{D4B615DC-68BD-47D4-A38E-3A24A1876271}" destId="{5F2FF78F-E529-448D-A0E5-8CD99B98D83C}" srcOrd="9" destOrd="0" presId="urn:microsoft.com/office/officeart/2005/8/layout/hProcess9"/>
    <dgm:cxn modelId="{23639730-DF85-451C-AFB7-A3095E159F33}" type="presParOf" srcId="{D4B615DC-68BD-47D4-A38E-3A24A1876271}" destId="{301ACE51-F5F4-4792-AA7E-62122048758A}" srcOrd="10" destOrd="0" presId="urn:microsoft.com/office/officeart/2005/8/layout/hProcess9"/>
    <dgm:cxn modelId="{015A260C-7210-4F22-8AC2-34A2902CB39E}" type="presParOf" srcId="{D4B615DC-68BD-47D4-A38E-3A24A1876271}" destId="{83D53AD7-345A-4064-B993-61F5A15E6C88}" srcOrd="11" destOrd="0" presId="urn:microsoft.com/office/officeart/2005/8/layout/hProcess9"/>
    <dgm:cxn modelId="{809FBBD8-22EF-44B3-AB02-4940A353E857}" type="presParOf" srcId="{D4B615DC-68BD-47D4-A38E-3A24A1876271}" destId="{4FC4A129-38A0-46DA-A1C4-68AF26D150CD}"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6D0FC54-7AA4-4C2F-9E79-C40B06E1821E}" type="doc">
      <dgm:prSet loTypeId="urn:microsoft.com/office/officeart/2005/8/layout/hProcess11" loCatId="process" qsTypeId="urn:microsoft.com/office/officeart/2005/8/quickstyle/simple1" qsCatId="simple" csTypeId="urn:microsoft.com/office/officeart/2005/8/colors/colorful3" csCatId="colorful" phldr="1"/>
      <dgm:spPr/>
      <dgm:t>
        <a:bodyPr/>
        <a:lstStyle/>
        <a:p>
          <a:endParaRPr lang="en-US"/>
        </a:p>
      </dgm:t>
    </dgm:pt>
    <dgm:pt modelId="{44B055D5-B2C8-42B9-86EF-D58E925F325F}">
      <dgm:prSet custT="1"/>
      <dgm:spPr/>
      <dgm:t>
        <a:bodyPr/>
        <a:lstStyle/>
        <a:p>
          <a:pPr rtl="0"/>
          <a:r>
            <a:rPr lang="en-US" sz="2000" b="1" i="1" dirty="0">
              <a:solidFill>
                <a:schemeClr val="bg1"/>
              </a:solidFill>
            </a:rPr>
            <a:t>13,410 total customers</a:t>
          </a:r>
        </a:p>
        <a:p>
          <a:pPr rtl="0"/>
          <a:r>
            <a:rPr lang="en-US" sz="2000" b="1" i="1" dirty="0">
              <a:solidFill>
                <a:schemeClr val="bg1"/>
              </a:solidFill>
            </a:rPr>
            <a:t>Last order date 28-01-2014</a:t>
          </a:r>
          <a:endParaRPr lang="en-GB" sz="2000" b="1" i="1" dirty="0">
            <a:solidFill>
              <a:schemeClr val="bg1"/>
            </a:solidFill>
          </a:endParaRPr>
        </a:p>
      </dgm:t>
    </dgm:pt>
    <dgm:pt modelId="{44BE9F78-0FD3-48A4-B779-86ED9585449D}" type="parTrans" cxnId="{AD971ED6-60C0-40F9-8389-890635FFF342}">
      <dgm:prSet/>
      <dgm:spPr/>
      <dgm:t>
        <a:bodyPr/>
        <a:lstStyle/>
        <a:p>
          <a:endParaRPr lang="en-US" sz="2800"/>
        </a:p>
      </dgm:t>
    </dgm:pt>
    <dgm:pt modelId="{5AF1FF18-38E6-4D08-93D4-1F9FE946ED52}" type="sibTrans" cxnId="{AD971ED6-60C0-40F9-8389-890635FFF342}">
      <dgm:prSet/>
      <dgm:spPr/>
      <dgm:t>
        <a:bodyPr/>
        <a:lstStyle/>
        <a:p>
          <a:endParaRPr lang="en-US" sz="2800"/>
        </a:p>
      </dgm:t>
    </dgm:pt>
    <dgm:pt modelId="{837CB759-7468-4EFC-8073-20FEC0ACFF6C}">
      <dgm:prSet custT="1"/>
      <dgm:spPr/>
      <dgm:t>
        <a:bodyPr/>
        <a:lstStyle/>
        <a:p>
          <a:pPr rtl="0"/>
          <a:r>
            <a:rPr lang="en-US" sz="2000" b="1" i="1" dirty="0">
              <a:solidFill>
                <a:schemeClr val="bg1"/>
              </a:solidFill>
            </a:rPr>
            <a:t>Non Churners – 3,383 </a:t>
          </a:r>
        </a:p>
        <a:p>
          <a:pPr rtl="0"/>
          <a:r>
            <a:rPr lang="en-US" sz="2000" b="1" i="1" dirty="0">
              <a:solidFill>
                <a:schemeClr val="bg1"/>
              </a:solidFill>
            </a:rPr>
            <a:t>Made a purchase after 28-05-2013</a:t>
          </a:r>
          <a:endParaRPr lang="en-GB" sz="2000" b="1" i="1" dirty="0">
            <a:solidFill>
              <a:schemeClr val="bg1"/>
            </a:solidFill>
          </a:endParaRPr>
        </a:p>
      </dgm:t>
    </dgm:pt>
    <dgm:pt modelId="{DAEA3DBE-DC24-40D5-ABC5-E11EAA3C49A7}" type="parTrans" cxnId="{86D6582B-0A5E-45EF-A856-F319B762C944}">
      <dgm:prSet/>
      <dgm:spPr/>
      <dgm:t>
        <a:bodyPr/>
        <a:lstStyle/>
        <a:p>
          <a:endParaRPr lang="en-US" sz="2800"/>
        </a:p>
      </dgm:t>
    </dgm:pt>
    <dgm:pt modelId="{C847A691-4289-4805-B59B-4EEAB9336FA5}" type="sibTrans" cxnId="{86D6582B-0A5E-45EF-A856-F319B762C944}">
      <dgm:prSet/>
      <dgm:spPr/>
      <dgm:t>
        <a:bodyPr/>
        <a:lstStyle/>
        <a:p>
          <a:endParaRPr lang="en-US" sz="2800"/>
        </a:p>
      </dgm:t>
    </dgm:pt>
    <dgm:pt modelId="{1EF1A08C-622A-4A81-96BE-004D1EA2041D}">
      <dgm:prSet custT="1"/>
      <dgm:spPr/>
      <dgm:t>
        <a:bodyPr/>
        <a:lstStyle/>
        <a:p>
          <a:pPr rtl="0"/>
          <a:r>
            <a:rPr lang="en-US" sz="2000" b="1" i="1" dirty="0">
              <a:solidFill>
                <a:schemeClr val="bg1"/>
              </a:solidFill>
            </a:rPr>
            <a:t>Churners – 10,027</a:t>
          </a:r>
        </a:p>
        <a:p>
          <a:pPr rtl="0"/>
          <a:r>
            <a:rPr lang="en-US" sz="2000" b="1" i="1" dirty="0">
              <a:solidFill>
                <a:schemeClr val="bg1"/>
              </a:solidFill>
            </a:rPr>
            <a:t>Did not make any purchase since 28-05-2013</a:t>
          </a:r>
          <a:endParaRPr lang="en-GB" sz="2000" b="1" i="1" dirty="0">
            <a:solidFill>
              <a:schemeClr val="bg1"/>
            </a:solidFill>
          </a:endParaRPr>
        </a:p>
      </dgm:t>
    </dgm:pt>
    <dgm:pt modelId="{8CCA8D42-0B25-4131-AFE7-8A198F3A55E1}" type="parTrans" cxnId="{3524CA64-AEAB-48AA-885D-8238AC550394}">
      <dgm:prSet/>
      <dgm:spPr/>
      <dgm:t>
        <a:bodyPr/>
        <a:lstStyle/>
        <a:p>
          <a:endParaRPr lang="en-US" sz="2800"/>
        </a:p>
      </dgm:t>
    </dgm:pt>
    <dgm:pt modelId="{CED1CBAB-FB88-4468-9F13-481F27FCF5F3}" type="sibTrans" cxnId="{3524CA64-AEAB-48AA-885D-8238AC550394}">
      <dgm:prSet/>
      <dgm:spPr/>
      <dgm:t>
        <a:bodyPr/>
        <a:lstStyle/>
        <a:p>
          <a:endParaRPr lang="en-US" sz="2800"/>
        </a:p>
      </dgm:t>
    </dgm:pt>
    <dgm:pt modelId="{CF84D3C2-360B-46E6-98D6-F64E3DA7EAA6}">
      <dgm:prSet custT="1"/>
      <dgm:spPr/>
      <dgm:t>
        <a:bodyPr/>
        <a:lstStyle/>
        <a:p>
          <a:pPr rtl="0"/>
          <a:r>
            <a:rPr lang="en-US" sz="2000" b="1" i="1" dirty="0">
              <a:solidFill>
                <a:schemeClr val="bg1"/>
              </a:solidFill>
            </a:rPr>
            <a:t>Dataset Split into train and test </a:t>
          </a:r>
        </a:p>
        <a:p>
          <a:pPr rtl="0"/>
          <a:r>
            <a:rPr lang="en-US" sz="2000" b="1" i="1" dirty="0">
              <a:solidFill>
                <a:schemeClr val="bg1"/>
              </a:solidFill>
            </a:rPr>
            <a:t>9,387(to train ) </a:t>
          </a:r>
        </a:p>
        <a:p>
          <a:pPr rtl="0"/>
          <a:r>
            <a:rPr lang="en-US" sz="2000" b="1" i="1" dirty="0">
              <a:solidFill>
                <a:schemeClr val="bg1"/>
              </a:solidFill>
            </a:rPr>
            <a:t>4,023 (to test)</a:t>
          </a:r>
          <a:endParaRPr lang="en-GB" sz="2000" b="1" i="1" dirty="0">
            <a:solidFill>
              <a:schemeClr val="bg1"/>
            </a:solidFill>
          </a:endParaRPr>
        </a:p>
      </dgm:t>
    </dgm:pt>
    <dgm:pt modelId="{A6C754D9-41D3-4F0A-8DA4-BAB3A0E8FD4D}" type="parTrans" cxnId="{C03BA9B1-8FAD-44EA-A082-537C765EA3F3}">
      <dgm:prSet/>
      <dgm:spPr/>
      <dgm:t>
        <a:bodyPr/>
        <a:lstStyle/>
        <a:p>
          <a:endParaRPr lang="en-US" sz="2800"/>
        </a:p>
      </dgm:t>
    </dgm:pt>
    <dgm:pt modelId="{6BA3DF2A-8381-433B-87A6-2E23E3F988A2}" type="sibTrans" cxnId="{C03BA9B1-8FAD-44EA-A082-537C765EA3F3}">
      <dgm:prSet/>
      <dgm:spPr/>
      <dgm:t>
        <a:bodyPr/>
        <a:lstStyle/>
        <a:p>
          <a:endParaRPr lang="en-US" sz="2800"/>
        </a:p>
      </dgm:t>
    </dgm:pt>
    <dgm:pt modelId="{4E15850B-4B6D-41B6-99A8-C9E27C208ED4}">
      <dgm:prSet custT="1"/>
      <dgm:spPr/>
      <dgm:t>
        <a:bodyPr/>
        <a:lstStyle/>
        <a:p>
          <a:pPr rtl="0"/>
          <a:r>
            <a:rPr lang="en-US" sz="1800" b="1" i="1" dirty="0">
              <a:solidFill>
                <a:schemeClr val="bg1"/>
              </a:solidFill>
            </a:rPr>
            <a:t>Model trained with </a:t>
          </a:r>
        </a:p>
        <a:p>
          <a:pPr rtl="0"/>
          <a:r>
            <a:rPr lang="en-US" sz="2000" b="1" i="1" dirty="0">
              <a:solidFill>
                <a:schemeClr val="bg1"/>
              </a:solidFill>
            </a:rPr>
            <a:t>9,387 customers</a:t>
          </a:r>
        </a:p>
      </dgm:t>
    </dgm:pt>
    <dgm:pt modelId="{2DDFB4FC-6068-4EE0-951B-A18412AAE2A3}" type="parTrans" cxnId="{C552594A-E417-4362-93A7-4A4C77866EE2}">
      <dgm:prSet/>
      <dgm:spPr/>
      <dgm:t>
        <a:bodyPr/>
        <a:lstStyle/>
        <a:p>
          <a:endParaRPr lang="en-US" sz="2800"/>
        </a:p>
      </dgm:t>
    </dgm:pt>
    <dgm:pt modelId="{888FFA87-439E-4E22-8616-1471B9FE3BDA}" type="sibTrans" cxnId="{C552594A-E417-4362-93A7-4A4C77866EE2}">
      <dgm:prSet/>
      <dgm:spPr/>
      <dgm:t>
        <a:bodyPr/>
        <a:lstStyle/>
        <a:p>
          <a:endParaRPr lang="en-US" sz="2800"/>
        </a:p>
      </dgm:t>
    </dgm:pt>
    <dgm:pt modelId="{FB7C4D03-E7C3-405F-B2AE-BFCFA8F7423F}" type="pres">
      <dgm:prSet presAssocID="{F6D0FC54-7AA4-4C2F-9E79-C40B06E1821E}" presName="Name0" presStyleCnt="0">
        <dgm:presLayoutVars>
          <dgm:dir/>
          <dgm:resizeHandles val="exact"/>
        </dgm:presLayoutVars>
      </dgm:prSet>
      <dgm:spPr/>
    </dgm:pt>
    <dgm:pt modelId="{27714A02-0889-4D73-8981-C44897BEE155}" type="pres">
      <dgm:prSet presAssocID="{F6D0FC54-7AA4-4C2F-9E79-C40B06E1821E}" presName="arrow" presStyleLbl="bgShp" presStyleIdx="0" presStyleCnt="1"/>
      <dgm:spPr/>
    </dgm:pt>
    <dgm:pt modelId="{8143567F-C118-4B14-97E7-D718B7B833CD}" type="pres">
      <dgm:prSet presAssocID="{F6D0FC54-7AA4-4C2F-9E79-C40B06E1821E}" presName="points" presStyleCnt="0"/>
      <dgm:spPr/>
    </dgm:pt>
    <dgm:pt modelId="{6E3489B7-B7F9-49CB-BE25-7CEC83037452}" type="pres">
      <dgm:prSet presAssocID="{44B055D5-B2C8-42B9-86EF-D58E925F325F}" presName="compositeA" presStyleCnt="0"/>
      <dgm:spPr/>
    </dgm:pt>
    <dgm:pt modelId="{B78A12DB-E054-4378-BF59-508ABCC5754C}" type="pres">
      <dgm:prSet presAssocID="{44B055D5-B2C8-42B9-86EF-D58E925F325F}" presName="textA" presStyleLbl="revTx" presStyleIdx="0" presStyleCnt="5" custScaleX="84766">
        <dgm:presLayoutVars>
          <dgm:bulletEnabled val="1"/>
        </dgm:presLayoutVars>
      </dgm:prSet>
      <dgm:spPr/>
    </dgm:pt>
    <dgm:pt modelId="{5213A0B7-CF90-4DC1-8F6B-A0407E517E61}" type="pres">
      <dgm:prSet presAssocID="{44B055D5-B2C8-42B9-86EF-D58E925F325F}" presName="circleA" presStyleLbl="node1" presStyleIdx="0" presStyleCnt="5"/>
      <dgm:spPr/>
    </dgm:pt>
    <dgm:pt modelId="{7AAAE7B3-EB04-43C2-B2FA-46D864921E7C}" type="pres">
      <dgm:prSet presAssocID="{44B055D5-B2C8-42B9-86EF-D58E925F325F}" presName="spaceA" presStyleCnt="0"/>
      <dgm:spPr/>
    </dgm:pt>
    <dgm:pt modelId="{BF4A94E4-A30F-480D-8072-4762C29125EB}" type="pres">
      <dgm:prSet presAssocID="{5AF1FF18-38E6-4D08-93D4-1F9FE946ED52}" presName="space" presStyleCnt="0"/>
      <dgm:spPr/>
    </dgm:pt>
    <dgm:pt modelId="{69144F55-9011-4870-B0E1-A933C36EA026}" type="pres">
      <dgm:prSet presAssocID="{837CB759-7468-4EFC-8073-20FEC0ACFF6C}" presName="compositeB" presStyleCnt="0"/>
      <dgm:spPr/>
    </dgm:pt>
    <dgm:pt modelId="{32412592-5DBA-414E-A1A8-F3E153D93204}" type="pres">
      <dgm:prSet presAssocID="{837CB759-7468-4EFC-8073-20FEC0ACFF6C}" presName="textB" presStyleLbl="revTx" presStyleIdx="1" presStyleCnt="5" custScaleX="105665">
        <dgm:presLayoutVars>
          <dgm:bulletEnabled val="1"/>
        </dgm:presLayoutVars>
      </dgm:prSet>
      <dgm:spPr/>
    </dgm:pt>
    <dgm:pt modelId="{D1838B28-5E91-4A6F-92E5-F114308A02A7}" type="pres">
      <dgm:prSet presAssocID="{837CB759-7468-4EFC-8073-20FEC0ACFF6C}" presName="circleB" presStyleLbl="node1" presStyleIdx="1" presStyleCnt="5"/>
      <dgm:spPr/>
    </dgm:pt>
    <dgm:pt modelId="{93C32ACC-C392-4646-9FFB-CE3E45434110}" type="pres">
      <dgm:prSet presAssocID="{837CB759-7468-4EFC-8073-20FEC0ACFF6C}" presName="spaceB" presStyleCnt="0"/>
      <dgm:spPr/>
    </dgm:pt>
    <dgm:pt modelId="{0355E8C4-4744-4920-80C0-B0EA01DA4FE5}" type="pres">
      <dgm:prSet presAssocID="{C847A691-4289-4805-B59B-4EEAB9336FA5}" presName="space" presStyleCnt="0"/>
      <dgm:spPr/>
    </dgm:pt>
    <dgm:pt modelId="{ED28C9BF-8550-4426-AF0E-6AAD29D56F14}" type="pres">
      <dgm:prSet presAssocID="{1EF1A08C-622A-4A81-96BE-004D1EA2041D}" presName="compositeA" presStyleCnt="0"/>
      <dgm:spPr/>
    </dgm:pt>
    <dgm:pt modelId="{3D9FF047-2FA3-4BDC-B96B-04B55336B939}" type="pres">
      <dgm:prSet presAssocID="{1EF1A08C-622A-4A81-96BE-004D1EA2041D}" presName="textA" presStyleLbl="revTx" presStyleIdx="2" presStyleCnt="5" custScaleX="107311">
        <dgm:presLayoutVars>
          <dgm:bulletEnabled val="1"/>
        </dgm:presLayoutVars>
      </dgm:prSet>
      <dgm:spPr/>
    </dgm:pt>
    <dgm:pt modelId="{F1465A66-F312-468F-878E-E468B7693062}" type="pres">
      <dgm:prSet presAssocID="{1EF1A08C-622A-4A81-96BE-004D1EA2041D}" presName="circleA" presStyleLbl="node1" presStyleIdx="2" presStyleCnt="5"/>
      <dgm:spPr/>
    </dgm:pt>
    <dgm:pt modelId="{3E119D7F-A09F-48C7-8188-C7C24B4E7D67}" type="pres">
      <dgm:prSet presAssocID="{1EF1A08C-622A-4A81-96BE-004D1EA2041D}" presName="spaceA" presStyleCnt="0"/>
      <dgm:spPr/>
    </dgm:pt>
    <dgm:pt modelId="{62ED76B7-9A20-41E3-B6ED-E67B5DE39C33}" type="pres">
      <dgm:prSet presAssocID="{CED1CBAB-FB88-4468-9F13-481F27FCF5F3}" presName="space" presStyleCnt="0"/>
      <dgm:spPr/>
    </dgm:pt>
    <dgm:pt modelId="{AFDF1FF9-29BF-47A1-B6CE-A70BC10DA0D6}" type="pres">
      <dgm:prSet presAssocID="{CF84D3C2-360B-46E6-98D6-F64E3DA7EAA6}" presName="compositeB" presStyleCnt="0"/>
      <dgm:spPr/>
    </dgm:pt>
    <dgm:pt modelId="{ED93137F-9B3A-4545-9D36-9E9D31547AFD}" type="pres">
      <dgm:prSet presAssocID="{CF84D3C2-360B-46E6-98D6-F64E3DA7EAA6}" presName="textB" presStyleLbl="revTx" presStyleIdx="3" presStyleCnt="5">
        <dgm:presLayoutVars>
          <dgm:bulletEnabled val="1"/>
        </dgm:presLayoutVars>
      </dgm:prSet>
      <dgm:spPr/>
    </dgm:pt>
    <dgm:pt modelId="{55DCAB99-B4FB-479C-834B-5DA945615E65}" type="pres">
      <dgm:prSet presAssocID="{CF84D3C2-360B-46E6-98D6-F64E3DA7EAA6}" presName="circleB" presStyleLbl="node1" presStyleIdx="3" presStyleCnt="5"/>
      <dgm:spPr/>
    </dgm:pt>
    <dgm:pt modelId="{FA474A10-111D-41DA-BE2F-94A185129FC8}" type="pres">
      <dgm:prSet presAssocID="{CF84D3C2-360B-46E6-98D6-F64E3DA7EAA6}" presName="spaceB" presStyleCnt="0"/>
      <dgm:spPr/>
    </dgm:pt>
    <dgm:pt modelId="{BC546D34-5F25-48D3-AE41-F7B17E41FF6E}" type="pres">
      <dgm:prSet presAssocID="{6BA3DF2A-8381-433B-87A6-2E23E3F988A2}" presName="space" presStyleCnt="0"/>
      <dgm:spPr/>
    </dgm:pt>
    <dgm:pt modelId="{4377B984-582D-4918-9AAB-A12981536BCC}" type="pres">
      <dgm:prSet presAssocID="{4E15850B-4B6D-41B6-99A8-C9E27C208ED4}" presName="compositeA" presStyleCnt="0"/>
      <dgm:spPr/>
    </dgm:pt>
    <dgm:pt modelId="{05774AA9-58CC-44B2-9E08-C5B77BDDCC77}" type="pres">
      <dgm:prSet presAssocID="{4E15850B-4B6D-41B6-99A8-C9E27C208ED4}" presName="textA" presStyleLbl="revTx" presStyleIdx="4" presStyleCnt="5" custScaleX="126036">
        <dgm:presLayoutVars>
          <dgm:bulletEnabled val="1"/>
        </dgm:presLayoutVars>
      </dgm:prSet>
      <dgm:spPr/>
    </dgm:pt>
    <dgm:pt modelId="{13DB0DC1-523D-401C-906B-D86E041C364C}" type="pres">
      <dgm:prSet presAssocID="{4E15850B-4B6D-41B6-99A8-C9E27C208ED4}" presName="circleA" presStyleLbl="node1" presStyleIdx="4" presStyleCnt="5"/>
      <dgm:spPr/>
    </dgm:pt>
    <dgm:pt modelId="{085187A5-599A-47F0-89E4-8B5D47C2ED35}" type="pres">
      <dgm:prSet presAssocID="{4E15850B-4B6D-41B6-99A8-C9E27C208ED4}" presName="spaceA" presStyleCnt="0"/>
      <dgm:spPr/>
    </dgm:pt>
  </dgm:ptLst>
  <dgm:cxnLst>
    <dgm:cxn modelId="{009A5717-7C0D-47E4-9A76-A86693787DDD}" type="presOf" srcId="{837CB759-7468-4EFC-8073-20FEC0ACFF6C}" destId="{32412592-5DBA-414E-A1A8-F3E153D93204}" srcOrd="0" destOrd="0" presId="urn:microsoft.com/office/officeart/2005/8/layout/hProcess11"/>
    <dgm:cxn modelId="{86D6582B-0A5E-45EF-A856-F319B762C944}" srcId="{F6D0FC54-7AA4-4C2F-9E79-C40B06E1821E}" destId="{837CB759-7468-4EFC-8073-20FEC0ACFF6C}" srcOrd="1" destOrd="0" parTransId="{DAEA3DBE-DC24-40D5-ABC5-E11EAA3C49A7}" sibTransId="{C847A691-4289-4805-B59B-4EEAB9336FA5}"/>
    <dgm:cxn modelId="{9BE16F5E-1285-4930-9EC3-E36C28E9EB1E}" type="presOf" srcId="{1EF1A08C-622A-4A81-96BE-004D1EA2041D}" destId="{3D9FF047-2FA3-4BDC-B96B-04B55336B939}" srcOrd="0" destOrd="0" presId="urn:microsoft.com/office/officeart/2005/8/layout/hProcess11"/>
    <dgm:cxn modelId="{3524CA64-AEAB-48AA-885D-8238AC550394}" srcId="{F6D0FC54-7AA4-4C2F-9E79-C40B06E1821E}" destId="{1EF1A08C-622A-4A81-96BE-004D1EA2041D}" srcOrd="2" destOrd="0" parTransId="{8CCA8D42-0B25-4131-AFE7-8A198F3A55E1}" sibTransId="{CED1CBAB-FB88-4468-9F13-481F27FCF5F3}"/>
    <dgm:cxn modelId="{C552594A-E417-4362-93A7-4A4C77866EE2}" srcId="{F6D0FC54-7AA4-4C2F-9E79-C40B06E1821E}" destId="{4E15850B-4B6D-41B6-99A8-C9E27C208ED4}" srcOrd="4" destOrd="0" parTransId="{2DDFB4FC-6068-4EE0-951B-A18412AAE2A3}" sibTransId="{888FFA87-439E-4E22-8616-1471B9FE3BDA}"/>
    <dgm:cxn modelId="{6F72D671-91E8-4165-8FD7-1B46B1756D39}" type="presOf" srcId="{F6D0FC54-7AA4-4C2F-9E79-C40B06E1821E}" destId="{FB7C4D03-E7C3-405F-B2AE-BFCFA8F7423F}" srcOrd="0" destOrd="0" presId="urn:microsoft.com/office/officeart/2005/8/layout/hProcess11"/>
    <dgm:cxn modelId="{872BA49E-344A-46CB-96AA-8DB3D372C687}" type="presOf" srcId="{4E15850B-4B6D-41B6-99A8-C9E27C208ED4}" destId="{05774AA9-58CC-44B2-9E08-C5B77BDDCC77}" srcOrd="0" destOrd="0" presId="urn:microsoft.com/office/officeart/2005/8/layout/hProcess11"/>
    <dgm:cxn modelId="{C03BA9B1-8FAD-44EA-A082-537C765EA3F3}" srcId="{F6D0FC54-7AA4-4C2F-9E79-C40B06E1821E}" destId="{CF84D3C2-360B-46E6-98D6-F64E3DA7EAA6}" srcOrd="3" destOrd="0" parTransId="{A6C754D9-41D3-4F0A-8DA4-BAB3A0E8FD4D}" sibTransId="{6BA3DF2A-8381-433B-87A6-2E23E3F988A2}"/>
    <dgm:cxn modelId="{AD971ED6-60C0-40F9-8389-890635FFF342}" srcId="{F6D0FC54-7AA4-4C2F-9E79-C40B06E1821E}" destId="{44B055D5-B2C8-42B9-86EF-D58E925F325F}" srcOrd="0" destOrd="0" parTransId="{44BE9F78-0FD3-48A4-B779-86ED9585449D}" sibTransId="{5AF1FF18-38E6-4D08-93D4-1F9FE946ED52}"/>
    <dgm:cxn modelId="{DFFC67E0-22E9-4581-9B4A-1A6FF690B839}" type="presOf" srcId="{CF84D3C2-360B-46E6-98D6-F64E3DA7EAA6}" destId="{ED93137F-9B3A-4545-9D36-9E9D31547AFD}" srcOrd="0" destOrd="0" presId="urn:microsoft.com/office/officeart/2005/8/layout/hProcess11"/>
    <dgm:cxn modelId="{0879F7E2-BF3A-447A-B2BF-F1217267A5A1}" type="presOf" srcId="{44B055D5-B2C8-42B9-86EF-D58E925F325F}" destId="{B78A12DB-E054-4378-BF59-508ABCC5754C}" srcOrd="0" destOrd="0" presId="urn:microsoft.com/office/officeart/2005/8/layout/hProcess11"/>
    <dgm:cxn modelId="{08D150B3-2CC7-43AB-874E-BCD81C2D46DC}" type="presParOf" srcId="{FB7C4D03-E7C3-405F-B2AE-BFCFA8F7423F}" destId="{27714A02-0889-4D73-8981-C44897BEE155}" srcOrd="0" destOrd="0" presId="urn:microsoft.com/office/officeart/2005/8/layout/hProcess11"/>
    <dgm:cxn modelId="{4D763913-0A3F-40CA-908F-58966447692C}" type="presParOf" srcId="{FB7C4D03-E7C3-405F-B2AE-BFCFA8F7423F}" destId="{8143567F-C118-4B14-97E7-D718B7B833CD}" srcOrd="1" destOrd="0" presId="urn:microsoft.com/office/officeart/2005/8/layout/hProcess11"/>
    <dgm:cxn modelId="{61BA8283-F99F-44F1-B1D8-BE9BFB740C49}" type="presParOf" srcId="{8143567F-C118-4B14-97E7-D718B7B833CD}" destId="{6E3489B7-B7F9-49CB-BE25-7CEC83037452}" srcOrd="0" destOrd="0" presId="urn:microsoft.com/office/officeart/2005/8/layout/hProcess11"/>
    <dgm:cxn modelId="{8FCC8C83-06B5-42B6-9395-2FA027E58320}" type="presParOf" srcId="{6E3489B7-B7F9-49CB-BE25-7CEC83037452}" destId="{B78A12DB-E054-4378-BF59-508ABCC5754C}" srcOrd="0" destOrd="0" presId="urn:microsoft.com/office/officeart/2005/8/layout/hProcess11"/>
    <dgm:cxn modelId="{AA2019CC-6FFD-4F1B-9C3E-647F8388E1A8}" type="presParOf" srcId="{6E3489B7-B7F9-49CB-BE25-7CEC83037452}" destId="{5213A0B7-CF90-4DC1-8F6B-A0407E517E61}" srcOrd="1" destOrd="0" presId="urn:microsoft.com/office/officeart/2005/8/layout/hProcess11"/>
    <dgm:cxn modelId="{5905B7FD-B710-47E3-B8C3-D39BBF9A0B2F}" type="presParOf" srcId="{6E3489B7-B7F9-49CB-BE25-7CEC83037452}" destId="{7AAAE7B3-EB04-43C2-B2FA-46D864921E7C}" srcOrd="2" destOrd="0" presId="urn:microsoft.com/office/officeart/2005/8/layout/hProcess11"/>
    <dgm:cxn modelId="{816E81A1-2C45-4B60-97D2-DC5DB8147C3F}" type="presParOf" srcId="{8143567F-C118-4B14-97E7-D718B7B833CD}" destId="{BF4A94E4-A30F-480D-8072-4762C29125EB}" srcOrd="1" destOrd="0" presId="urn:microsoft.com/office/officeart/2005/8/layout/hProcess11"/>
    <dgm:cxn modelId="{1A4015B8-2DC6-4A9C-8C98-5436ABD76EB4}" type="presParOf" srcId="{8143567F-C118-4B14-97E7-D718B7B833CD}" destId="{69144F55-9011-4870-B0E1-A933C36EA026}" srcOrd="2" destOrd="0" presId="urn:microsoft.com/office/officeart/2005/8/layout/hProcess11"/>
    <dgm:cxn modelId="{39A4AA3E-1D1C-42CF-B397-67E31E9195E6}" type="presParOf" srcId="{69144F55-9011-4870-B0E1-A933C36EA026}" destId="{32412592-5DBA-414E-A1A8-F3E153D93204}" srcOrd="0" destOrd="0" presId="urn:microsoft.com/office/officeart/2005/8/layout/hProcess11"/>
    <dgm:cxn modelId="{1127A9CE-98DE-41A5-B3EC-E275902A0137}" type="presParOf" srcId="{69144F55-9011-4870-B0E1-A933C36EA026}" destId="{D1838B28-5E91-4A6F-92E5-F114308A02A7}" srcOrd="1" destOrd="0" presId="urn:microsoft.com/office/officeart/2005/8/layout/hProcess11"/>
    <dgm:cxn modelId="{770330CB-3464-4805-8999-A38C90CA6DBD}" type="presParOf" srcId="{69144F55-9011-4870-B0E1-A933C36EA026}" destId="{93C32ACC-C392-4646-9FFB-CE3E45434110}" srcOrd="2" destOrd="0" presId="urn:microsoft.com/office/officeart/2005/8/layout/hProcess11"/>
    <dgm:cxn modelId="{1AE049C8-3D4A-4633-BB11-22DEC9345E01}" type="presParOf" srcId="{8143567F-C118-4B14-97E7-D718B7B833CD}" destId="{0355E8C4-4744-4920-80C0-B0EA01DA4FE5}" srcOrd="3" destOrd="0" presId="urn:microsoft.com/office/officeart/2005/8/layout/hProcess11"/>
    <dgm:cxn modelId="{EE21A366-9260-44B8-B11B-4516439DE670}" type="presParOf" srcId="{8143567F-C118-4B14-97E7-D718B7B833CD}" destId="{ED28C9BF-8550-4426-AF0E-6AAD29D56F14}" srcOrd="4" destOrd="0" presId="urn:microsoft.com/office/officeart/2005/8/layout/hProcess11"/>
    <dgm:cxn modelId="{EB21CB24-8623-477C-8ED4-9D28565C528D}" type="presParOf" srcId="{ED28C9BF-8550-4426-AF0E-6AAD29D56F14}" destId="{3D9FF047-2FA3-4BDC-B96B-04B55336B939}" srcOrd="0" destOrd="0" presId="urn:microsoft.com/office/officeart/2005/8/layout/hProcess11"/>
    <dgm:cxn modelId="{DDC58558-4008-4182-8AB8-47FAB27EA2E3}" type="presParOf" srcId="{ED28C9BF-8550-4426-AF0E-6AAD29D56F14}" destId="{F1465A66-F312-468F-878E-E468B7693062}" srcOrd="1" destOrd="0" presId="urn:microsoft.com/office/officeart/2005/8/layout/hProcess11"/>
    <dgm:cxn modelId="{CEADA32F-F02C-4B8D-9E3A-9F8245BFC4A2}" type="presParOf" srcId="{ED28C9BF-8550-4426-AF0E-6AAD29D56F14}" destId="{3E119D7F-A09F-48C7-8188-C7C24B4E7D67}" srcOrd="2" destOrd="0" presId="urn:microsoft.com/office/officeart/2005/8/layout/hProcess11"/>
    <dgm:cxn modelId="{02915C30-A25F-4BAB-BF94-07E93CB335DB}" type="presParOf" srcId="{8143567F-C118-4B14-97E7-D718B7B833CD}" destId="{62ED76B7-9A20-41E3-B6ED-E67B5DE39C33}" srcOrd="5" destOrd="0" presId="urn:microsoft.com/office/officeart/2005/8/layout/hProcess11"/>
    <dgm:cxn modelId="{A92FDE9E-733C-4A53-98B5-88A370EA713F}" type="presParOf" srcId="{8143567F-C118-4B14-97E7-D718B7B833CD}" destId="{AFDF1FF9-29BF-47A1-B6CE-A70BC10DA0D6}" srcOrd="6" destOrd="0" presId="urn:microsoft.com/office/officeart/2005/8/layout/hProcess11"/>
    <dgm:cxn modelId="{28BD9D8D-8192-49A0-8D63-6AA6C1D31FCE}" type="presParOf" srcId="{AFDF1FF9-29BF-47A1-B6CE-A70BC10DA0D6}" destId="{ED93137F-9B3A-4545-9D36-9E9D31547AFD}" srcOrd="0" destOrd="0" presId="urn:microsoft.com/office/officeart/2005/8/layout/hProcess11"/>
    <dgm:cxn modelId="{448DC853-1C99-48D0-A99C-71B5BA3DC816}" type="presParOf" srcId="{AFDF1FF9-29BF-47A1-B6CE-A70BC10DA0D6}" destId="{55DCAB99-B4FB-479C-834B-5DA945615E65}" srcOrd="1" destOrd="0" presId="urn:microsoft.com/office/officeart/2005/8/layout/hProcess11"/>
    <dgm:cxn modelId="{ACC15C5F-9CC4-4BA4-8F1D-42CC8E24DBD5}" type="presParOf" srcId="{AFDF1FF9-29BF-47A1-B6CE-A70BC10DA0D6}" destId="{FA474A10-111D-41DA-BE2F-94A185129FC8}" srcOrd="2" destOrd="0" presId="urn:microsoft.com/office/officeart/2005/8/layout/hProcess11"/>
    <dgm:cxn modelId="{7FC1F465-9B7E-4994-A830-CCA8E9245AA3}" type="presParOf" srcId="{8143567F-C118-4B14-97E7-D718B7B833CD}" destId="{BC546D34-5F25-48D3-AE41-F7B17E41FF6E}" srcOrd="7" destOrd="0" presId="urn:microsoft.com/office/officeart/2005/8/layout/hProcess11"/>
    <dgm:cxn modelId="{B4D12531-5C6B-4105-89C7-817F3EA119D9}" type="presParOf" srcId="{8143567F-C118-4B14-97E7-D718B7B833CD}" destId="{4377B984-582D-4918-9AAB-A12981536BCC}" srcOrd="8" destOrd="0" presId="urn:microsoft.com/office/officeart/2005/8/layout/hProcess11"/>
    <dgm:cxn modelId="{205DF192-26A1-46ED-BFC9-64B333046269}" type="presParOf" srcId="{4377B984-582D-4918-9AAB-A12981536BCC}" destId="{05774AA9-58CC-44B2-9E08-C5B77BDDCC77}" srcOrd="0" destOrd="0" presId="urn:microsoft.com/office/officeart/2005/8/layout/hProcess11"/>
    <dgm:cxn modelId="{F115E86E-2784-4134-8FF6-226C77C8B2B6}" type="presParOf" srcId="{4377B984-582D-4918-9AAB-A12981536BCC}" destId="{13DB0DC1-523D-401C-906B-D86E041C364C}" srcOrd="1" destOrd="0" presId="urn:microsoft.com/office/officeart/2005/8/layout/hProcess11"/>
    <dgm:cxn modelId="{BCE067B2-B62C-4E3B-8ECA-B9A557067279}" type="presParOf" srcId="{4377B984-582D-4918-9AAB-A12981536BCC}" destId="{085187A5-599A-47F0-89E4-8B5D47C2ED35}"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DA234E-18A5-484F-A3B0-BE9DC112B09D}">
      <dsp:nvSpPr>
        <dsp:cNvPr id="0" name=""/>
        <dsp:cNvSpPr/>
      </dsp:nvSpPr>
      <dsp:spPr>
        <a:xfrm rot="5400000">
          <a:off x="5496042" y="-2006675"/>
          <a:ext cx="1480331" cy="5869372"/>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dirty="0"/>
            <a:t>Purpose of the dashboard.</a:t>
          </a:r>
          <a:endParaRPr lang="en-GB" sz="1400" i="1" kern="1200" dirty="0"/>
        </a:p>
        <a:p>
          <a:pPr marL="114300" lvl="1" indent="-114300" algn="l" defTabSz="622300" rtl="0">
            <a:lnSpc>
              <a:spcPct val="90000"/>
            </a:lnSpc>
            <a:spcBef>
              <a:spcPct val="0"/>
            </a:spcBef>
            <a:spcAft>
              <a:spcPct val="15000"/>
            </a:spcAft>
            <a:buChar char="•"/>
          </a:pPr>
          <a:r>
            <a:rPr lang="en-US" sz="1400" i="1" kern="1200" dirty="0"/>
            <a:t>Dashboard features – Filters, slicers, KPI’s, forecast and drill-through.</a:t>
          </a:r>
          <a:endParaRPr lang="en-GB" sz="1400" i="1" kern="1200" dirty="0"/>
        </a:p>
        <a:p>
          <a:pPr marL="114300" lvl="1" indent="-114300" algn="l" defTabSz="622300" rtl="0">
            <a:lnSpc>
              <a:spcPct val="90000"/>
            </a:lnSpc>
            <a:spcBef>
              <a:spcPct val="0"/>
            </a:spcBef>
            <a:spcAft>
              <a:spcPct val="15000"/>
            </a:spcAft>
            <a:buChar char="•"/>
          </a:pPr>
          <a:r>
            <a:rPr lang="en-US" sz="1400" i="1" kern="1200" dirty="0"/>
            <a:t>Dashboard screenshot.</a:t>
          </a:r>
          <a:endParaRPr lang="en-GB" sz="1400" i="1" kern="1200" dirty="0"/>
        </a:p>
      </dsp:txBody>
      <dsp:txXfrm rot="-5400000">
        <a:off x="3301522" y="260109"/>
        <a:ext cx="5797108" cy="1335803"/>
      </dsp:txXfrm>
    </dsp:sp>
    <dsp:sp modelId="{14348766-9C81-44D9-B95B-94F358AD7991}">
      <dsp:nvSpPr>
        <dsp:cNvPr id="0" name=""/>
        <dsp:cNvSpPr/>
      </dsp:nvSpPr>
      <dsp:spPr>
        <a:xfrm>
          <a:off x="0" y="2803"/>
          <a:ext cx="3301521" cy="1850414"/>
        </a:xfrm>
        <a:prstGeom prst="roundRect">
          <a:avLst/>
        </a:prstGeom>
        <a:solidFill>
          <a:schemeClr val="accent2">
            <a:hueOff val="0"/>
            <a:satOff val="0"/>
            <a:lumOff val="0"/>
            <a:alpha val="8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rtl="0">
            <a:lnSpc>
              <a:spcPct val="90000"/>
            </a:lnSpc>
            <a:spcBef>
              <a:spcPct val="0"/>
            </a:spcBef>
            <a:spcAft>
              <a:spcPct val="35000"/>
            </a:spcAft>
            <a:buNone/>
          </a:pPr>
          <a:r>
            <a:rPr lang="en-US" sz="2700" kern="1200" dirty="0"/>
            <a:t>1</a:t>
          </a:r>
        </a:p>
        <a:p>
          <a:pPr marL="0" lvl="0" indent="0" algn="ctr" defTabSz="1200150" rtl="0">
            <a:lnSpc>
              <a:spcPct val="90000"/>
            </a:lnSpc>
            <a:spcBef>
              <a:spcPct val="0"/>
            </a:spcBef>
            <a:spcAft>
              <a:spcPct val="35000"/>
            </a:spcAft>
            <a:buNone/>
          </a:pPr>
          <a:r>
            <a:rPr lang="en-US" sz="2700" kern="1200" dirty="0"/>
            <a:t>Reporting Dashboard</a:t>
          </a:r>
          <a:endParaRPr lang="en-GB" sz="2700" kern="1200" dirty="0"/>
        </a:p>
      </dsp:txBody>
      <dsp:txXfrm>
        <a:off x="90330" y="93133"/>
        <a:ext cx="3120861" cy="1669754"/>
      </dsp:txXfrm>
    </dsp:sp>
    <dsp:sp modelId="{A1A37B20-5C02-4212-BFDE-D0162D1606FC}">
      <dsp:nvSpPr>
        <dsp:cNvPr id="0" name=""/>
        <dsp:cNvSpPr/>
      </dsp:nvSpPr>
      <dsp:spPr>
        <a:xfrm rot="5400000">
          <a:off x="5496042" y="-63739"/>
          <a:ext cx="1480331" cy="5869372"/>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dirty="0"/>
            <a:t>Need for a recommendation engine.</a:t>
          </a:r>
          <a:endParaRPr lang="en-GB" sz="1400" i="1" kern="1200" dirty="0"/>
        </a:p>
        <a:p>
          <a:pPr marL="114300" lvl="1" indent="-114300" algn="l" defTabSz="622300" rtl="0">
            <a:lnSpc>
              <a:spcPct val="90000"/>
            </a:lnSpc>
            <a:spcBef>
              <a:spcPct val="0"/>
            </a:spcBef>
            <a:spcAft>
              <a:spcPct val="15000"/>
            </a:spcAft>
            <a:buChar char="•"/>
          </a:pPr>
          <a:r>
            <a:rPr lang="en-US" sz="1400" i="1" kern="1200" dirty="0"/>
            <a:t>Data importation from database, engine building, Testing the engine.</a:t>
          </a:r>
          <a:endParaRPr lang="en-GB" sz="1400" i="1" kern="1200" dirty="0"/>
        </a:p>
        <a:p>
          <a:pPr marL="114300" lvl="1" indent="-114300" algn="l" defTabSz="622300" rtl="0">
            <a:lnSpc>
              <a:spcPct val="90000"/>
            </a:lnSpc>
            <a:spcBef>
              <a:spcPct val="0"/>
            </a:spcBef>
            <a:spcAft>
              <a:spcPct val="15000"/>
            </a:spcAft>
            <a:buChar char="•"/>
          </a:pPr>
          <a:r>
            <a:rPr lang="en-US" sz="1400" i="1" kern="1200" dirty="0"/>
            <a:t>User based similarity model, Item based similarity model, Popularity based model.</a:t>
          </a:r>
          <a:endParaRPr lang="en-GB" sz="1400" i="1" kern="1200" dirty="0"/>
        </a:p>
      </dsp:txBody>
      <dsp:txXfrm rot="-5400000">
        <a:off x="3301522" y="2203045"/>
        <a:ext cx="5797108" cy="1335803"/>
      </dsp:txXfrm>
    </dsp:sp>
    <dsp:sp modelId="{0D02EFB1-6178-4044-8A21-8924670343AC}">
      <dsp:nvSpPr>
        <dsp:cNvPr id="0" name=""/>
        <dsp:cNvSpPr/>
      </dsp:nvSpPr>
      <dsp:spPr>
        <a:xfrm>
          <a:off x="0" y="1945739"/>
          <a:ext cx="3301521" cy="1850414"/>
        </a:xfrm>
        <a:prstGeom prst="roundRect">
          <a:avLst/>
        </a:prstGeom>
        <a:solidFill>
          <a:schemeClr val="accent3">
            <a:hueOff val="0"/>
            <a:satOff val="0"/>
            <a:lumOff val="0"/>
            <a:alpha val="84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rtl="0">
            <a:lnSpc>
              <a:spcPct val="90000"/>
            </a:lnSpc>
            <a:spcBef>
              <a:spcPct val="0"/>
            </a:spcBef>
            <a:spcAft>
              <a:spcPct val="35000"/>
            </a:spcAft>
            <a:buNone/>
          </a:pPr>
          <a:r>
            <a:rPr lang="en-US" sz="2700" kern="1200" dirty="0"/>
            <a:t>2</a:t>
          </a:r>
        </a:p>
        <a:p>
          <a:pPr marL="0" lvl="0" indent="0" algn="ctr" defTabSz="1200150" rtl="0">
            <a:lnSpc>
              <a:spcPct val="90000"/>
            </a:lnSpc>
            <a:spcBef>
              <a:spcPct val="0"/>
            </a:spcBef>
            <a:spcAft>
              <a:spcPct val="35000"/>
            </a:spcAft>
            <a:buNone/>
          </a:pPr>
          <a:r>
            <a:rPr lang="en-US" sz="2700" kern="1200" dirty="0"/>
            <a:t>Recommendation Engine</a:t>
          </a:r>
          <a:endParaRPr lang="en-GB" sz="2700" kern="1200" dirty="0"/>
        </a:p>
      </dsp:txBody>
      <dsp:txXfrm>
        <a:off x="90330" y="2036069"/>
        <a:ext cx="3120861" cy="1669754"/>
      </dsp:txXfrm>
    </dsp:sp>
    <dsp:sp modelId="{7C4C9F6A-C3AC-43B6-96B6-9A6B46C64B73}">
      <dsp:nvSpPr>
        <dsp:cNvPr id="0" name=""/>
        <dsp:cNvSpPr/>
      </dsp:nvSpPr>
      <dsp:spPr>
        <a:xfrm rot="5400000">
          <a:off x="5496042" y="1879195"/>
          <a:ext cx="1480331" cy="5869372"/>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dirty="0"/>
            <a:t>Purpose of a predictive model.</a:t>
          </a:r>
          <a:endParaRPr lang="en-GB" sz="1400" i="1" kern="1200" dirty="0"/>
        </a:p>
        <a:p>
          <a:pPr marL="114300" lvl="1" indent="-114300" algn="l" defTabSz="622300" rtl="0">
            <a:lnSpc>
              <a:spcPct val="90000"/>
            </a:lnSpc>
            <a:spcBef>
              <a:spcPct val="0"/>
            </a:spcBef>
            <a:spcAft>
              <a:spcPct val="15000"/>
            </a:spcAft>
            <a:buChar char="•"/>
          </a:pPr>
          <a:r>
            <a:rPr lang="en-US" sz="1400" i="1" kern="1200" dirty="0"/>
            <a:t>Data importation from database, exploration.</a:t>
          </a:r>
          <a:endParaRPr lang="en-GB" sz="1400" i="1" kern="1200" dirty="0"/>
        </a:p>
        <a:p>
          <a:pPr marL="114300" lvl="1" indent="-114300" algn="l" defTabSz="622300" rtl="0">
            <a:lnSpc>
              <a:spcPct val="90000"/>
            </a:lnSpc>
            <a:spcBef>
              <a:spcPct val="0"/>
            </a:spcBef>
            <a:spcAft>
              <a:spcPct val="15000"/>
            </a:spcAft>
            <a:buChar char="•"/>
          </a:pPr>
          <a:r>
            <a:rPr lang="en-US" sz="1400" i="1" kern="1200" dirty="0"/>
            <a:t>Unsupervised learning.</a:t>
          </a:r>
          <a:endParaRPr lang="en-GB" sz="1400" i="1" kern="1200" dirty="0"/>
        </a:p>
        <a:p>
          <a:pPr marL="114300" lvl="1" indent="-114300" algn="l" defTabSz="622300" rtl="0">
            <a:lnSpc>
              <a:spcPct val="90000"/>
            </a:lnSpc>
            <a:spcBef>
              <a:spcPct val="0"/>
            </a:spcBef>
            <a:spcAft>
              <a:spcPct val="15000"/>
            </a:spcAft>
            <a:buChar char="•"/>
          </a:pPr>
          <a:r>
            <a:rPr lang="en-US" sz="1400" i="1" kern="1200" dirty="0"/>
            <a:t>Supervised learning.</a:t>
          </a:r>
          <a:endParaRPr lang="en-GB" sz="1400" i="1" kern="1200" dirty="0"/>
        </a:p>
        <a:p>
          <a:pPr marL="114300" lvl="1" indent="-114300" algn="l" defTabSz="622300" rtl="0">
            <a:lnSpc>
              <a:spcPct val="90000"/>
            </a:lnSpc>
            <a:spcBef>
              <a:spcPct val="0"/>
            </a:spcBef>
            <a:spcAft>
              <a:spcPct val="15000"/>
            </a:spcAft>
            <a:buChar char="•"/>
          </a:pPr>
          <a:r>
            <a:rPr lang="en-US" sz="1400" i="1" kern="1200" dirty="0"/>
            <a:t>Commercial impact of churn.</a:t>
          </a:r>
          <a:endParaRPr lang="en-GB" sz="1400" i="1" kern="1200" dirty="0"/>
        </a:p>
        <a:p>
          <a:pPr marL="114300" lvl="1" indent="-114300" algn="l" defTabSz="622300" rtl="0">
            <a:lnSpc>
              <a:spcPct val="90000"/>
            </a:lnSpc>
            <a:spcBef>
              <a:spcPct val="0"/>
            </a:spcBef>
            <a:spcAft>
              <a:spcPct val="15000"/>
            </a:spcAft>
            <a:buChar char="•"/>
          </a:pPr>
          <a:r>
            <a:rPr lang="en-US" sz="1400" i="1" kern="1200" dirty="0"/>
            <a:t>Recommendations to prevent churn</a:t>
          </a:r>
          <a:endParaRPr lang="en-GB" sz="1400" i="1" kern="1200" dirty="0"/>
        </a:p>
      </dsp:txBody>
      <dsp:txXfrm rot="-5400000">
        <a:off x="3301522" y="4145979"/>
        <a:ext cx="5797108" cy="1335803"/>
      </dsp:txXfrm>
    </dsp:sp>
    <dsp:sp modelId="{1C52E44E-3636-4A76-8E2B-99E0F11B776E}">
      <dsp:nvSpPr>
        <dsp:cNvPr id="0" name=""/>
        <dsp:cNvSpPr/>
      </dsp:nvSpPr>
      <dsp:spPr>
        <a:xfrm>
          <a:off x="0" y="3888674"/>
          <a:ext cx="3301521" cy="1850414"/>
        </a:xfrm>
        <a:prstGeom prst="roundRect">
          <a:avLst/>
        </a:prstGeom>
        <a:solidFill>
          <a:schemeClr val="accent4">
            <a:hueOff val="0"/>
            <a:satOff val="0"/>
            <a:lumOff val="0"/>
            <a:alpha val="69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rtl="0">
            <a:lnSpc>
              <a:spcPct val="90000"/>
            </a:lnSpc>
            <a:spcBef>
              <a:spcPct val="0"/>
            </a:spcBef>
            <a:spcAft>
              <a:spcPct val="35000"/>
            </a:spcAft>
            <a:buNone/>
          </a:pPr>
          <a:r>
            <a:rPr lang="en-US" sz="2700" kern="1200" dirty="0"/>
            <a:t>3</a:t>
          </a:r>
        </a:p>
        <a:p>
          <a:pPr marL="0" lvl="0" indent="0" algn="ctr" defTabSz="1200150" rtl="0">
            <a:lnSpc>
              <a:spcPct val="90000"/>
            </a:lnSpc>
            <a:spcBef>
              <a:spcPct val="0"/>
            </a:spcBef>
            <a:spcAft>
              <a:spcPct val="35000"/>
            </a:spcAft>
            <a:buNone/>
          </a:pPr>
          <a:r>
            <a:rPr lang="en-US" sz="2700" kern="1200" dirty="0"/>
            <a:t>Predictive Model</a:t>
          </a:r>
          <a:endParaRPr lang="en-GB" sz="2700" kern="1200" dirty="0"/>
        </a:p>
      </dsp:txBody>
      <dsp:txXfrm>
        <a:off x="90330" y="3979004"/>
        <a:ext cx="3120861" cy="16697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8343F-9DDA-4523-A888-33390F4CCF2F}">
      <dsp:nvSpPr>
        <dsp:cNvPr id="0" name=""/>
        <dsp:cNvSpPr/>
      </dsp:nvSpPr>
      <dsp:spPr>
        <a:xfrm>
          <a:off x="2104125" y="62748"/>
          <a:ext cx="3011947" cy="3011947"/>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rtl="0">
            <a:lnSpc>
              <a:spcPct val="90000"/>
            </a:lnSpc>
            <a:spcBef>
              <a:spcPct val="0"/>
            </a:spcBef>
            <a:spcAft>
              <a:spcPct val="35000"/>
            </a:spcAft>
            <a:buNone/>
          </a:pPr>
          <a:endParaRPr lang="en-GB" sz="6500" kern="1200" dirty="0"/>
        </a:p>
      </dsp:txBody>
      <dsp:txXfrm>
        <a:off x="2505718" y="589839"/>
        <a:ext cx="2208761" cy="1355376"/>
      </dsp:txXfrm>
    </dsp:sp>
    <dsp:sp modelId="{A79BC186-217A-46E9-BA60-7BA3E6962E74}">
      <dsp:nvSpPr>
        <dsp:cNvPr id="0" name=""/>
        <dsp:cNvSpPr/>
      </dsp:nvSpPr>
      <dsp:spPr>
        <a:xfrm>
          <a:off x="3190936" y="1945216"/>
          <a:ext cx="3011947" cy="3011947"/>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rtl="0">
            <a:lnSpc>
              <a:spcPct val="90000"/>
            </a:lnSpc>
            <a:spcBef>
              <a:spcPct val="0"/>
            </a:spcBef>
            <a:spcAft>
              <a:spcPct val="35000"/>
            </a:spcAft>
            <a:buNone/>
          </a:pPr>
          <a:endParaRPr lang="en-GB" sz="6500" kern="1200" dirty="0"/>
        </a:p>
      </dsp:txBody>
      <dsp:txXfrm>
        <a:off x="4112090" y="2723302"/>
        <a:ext cx="1807168" cy="1656571"/>
      </dsp:txXfrm>
    </dsp:sp>
    <dsp:sp modelId="{75538040-61B9-4E3F-8BDB-650FBDCDD9E1}">
      <dsp:nvSpPr>
        <dsp:cNvPr id="0" name=""/>
        <dsp:cNvSpPr/>
      </dsp:nvSpPr>
      <dsp:spPr>
        <a:xfrm>
          <a:off x="1017313" y="1945216"/>
          <a:ext cx="3011947" cy="3011947"/>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rtl="0">
            <a:lnSpc>
              <a:spcPct val="90000"/>
            </a:lnSpc>
            <a:spcBef>
              <a:spcPct val="0"/>
            </a:spcBef>
            <a:spcAft>
              <a:spcPct val="35000"/>
            </a:spcAft>
            <a:buNone/>
          </a:pPr>
          <a:endParaRPr lang="en-GB" sz="6500" kern="1200" dirty="0"/>
        </a:p>
      </dsp:txBody>
      <dsp:txXfrm>
        <a:off x="1300939" y="2723302"/>
        <a:ext cx="1807168" cy="16565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898C3-1FD8-4A49-89DA-64ABC5E0C785}">
      <dsp:nvSpPr>
        <dsp:cNvPr id="0" name=""/>
        <dsp:cNvSpPr/>
      </dsp:nvSpPr>
      <dsp:spPr>
        <a:xfrm>
          <a:off x="254643" y="4189849"/>
          <a:ext cx="8296835" cy="0"/>
        </a:xfrm>
        <a:prstGeom prst="line">
          <a:avLst/>
        </a:prstGeom>
        <a:noFill/>
        <a:ln w="12700" cap="flat" cmpd="sng" algn="ctr">
          <a:solidFill>
            <a:schemeClr val="accent1">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163EBE1B-C03D-4102-A2AF-7C4C3DE7C1D9}">
      <dsp:nvSpPr>
        <dsp:cNvPr id="0" name=""/>
        <dsp:cNvSpPr/>
      </dsp:nvSpPr>
      <dsp:spPr>
        <a:xfrm>
          <a:off x="254643" y="2931086"/>
          <a:ext cx="8296835" cy="0"/>
        </a:xfrm>
        <a:prstGeom prst="line">
          <a:avLst/>
        </a:prstGeom>
        <a:noFill/>
        <a:ln w="12700" cap="flat" cmpd="sng" algn="ctr">
          <a:solidFill>
            <a:schemeClr val="accent1">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B156DC1C-0750-493B-90EB-0AFDA6839591}">
      <dsp:nvSpPr>
        <dsp:cNvPr id="0" name=""/>
        <dsp:cNvSpPr/>
      </dsp:nvSpPr>
      <dsp:spPr>
        <a:xfrm>
          <a:off x="254643" y="1672323"/>
          <a:ext cx="8296835" cy="0"/>
        </a:xfrm>
        <a:prstGeom prst="line">
          <a:avLst/>
        </a:prstGeom>
        <a:noFill/>
        <a:ln w="12700" cap="flat" cmpd="sng" algn="ctr">
          <a:solidFill>
            <a:schemeClr val="accent1">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146C2642-42A7-474C-9FCA-2462E39BD3EE}">
      <dsp:nvSpPr>
        <dsp:cNvPr id="0" name=""/>
        <dsp:cNvSpPr/>
      </dsp:nvSpPr>
      <dsp:spPr>
        <a:xfrm>
          <a:off x="254643" y="413559"/>
          <a:ext cx="8296835" cy="0"/>
        </a:xfrm>
        <a:prstGeom prst="line">
          <a:avLst/>
        </a:prstGeom>
        <a:noFill/>
        <a:ln w="12700" cap="flat" cmpd="sng" algn="ctr">
          <a:solidFill>
            <a:schemeClr val="accent1">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1E0C0E5-3B27-450A-8E2C-D5A1A3C7C172}">
      <dsp:nvSpPr>
        <dsp:cNvPr id="0" name=""/>
        <dsp:cNvSpPr/>
      </dsp:nvSpPr>
      <dsp:spPr>
        <a:xfrm>
          <a:off x="2411821" y="890"/>
          <a:ext cx="6139657" cy="412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endParaRPr lang="en-US" sz="2000" kern="1200" dirty="0"/>
        </a:p>
      </dsp:txBody>
      <dsp:txXfrm>
        <a:off x="2411821" y="890"/>
        <a:ext cx="6139657" cy="412668"/>
      </dsp:txXfrm>
    </dsp:sp>
    <dsp:sp modelId="{48685D27-7DBA-48DA-84F4-B3907BE46408}">
      <dsp:nvSpPr>
        <dsp:cNvPr id="0" name=""/>
        <dsp:cNvSpPr/>
      </dsp:nvSpPr>
      <dsp:spPr>
        <a:xfrm>
          <a:off x="-129355" y="890"/>
          <a:ext cx="3175752" cy="412668"/>
        </a:xfrm>
        <a:prstGeom prst="round2SameRect">
          <a:avLst>
            <a:gd name="adj1" fmla="val 16670"/>
            <a:gd name="adj2" fmla="val 0"/>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solid"/>
          <a:miter lim="800000"/>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889000">
            <a:lnSpc>
              <a:spcPct val="90000"/>
            </a:lnSpc>
            <a:spcBef>
              <a:spcPct val="0"/>
            </a:spcBef>
            <a:spcAft>
              <a:spcPct val="35000"/>
            </a:spcAft>
            <a:buNone/>
          </a:pPr>
          <a:r>
            <a:rPr lang="en-US" sz="2000" kern="1200" dirty="0"/>
            <a:t>Overall Performance</a:t>
          </a:r>
        </a:p>
      </dsp:txBody>
      <dsp:txXfrm>
        <a:off x="-109207" y="21038"/>
        <a:ext cx="3135456" cy="392520"/>
      </dsp:txXfrm>
    </dsp:sp>
    <dsp:sp modelId="{E379C2D7-0694-4531-974D-BDAF37110825}">
      <dsp:nvSpPr>
        <dsp:cNvPr id="0" name=""/>
        <dsp:cNvSpPr/>
      </dsp:nvSpPr>
      <dsp:spPr>
        <a:xfrm>
          <a:off x="0" y="413559"/>
          <a:ext cx="8296835" cy="825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bg1"/>
              </a:solidFill>
            </a:rPr>
            <a:t>Total Revenue</a:t>
          </a:r>
        </a:p>
        <a:p>
          <a:pPr marL="171450" lvl="1" indent="-171450" algn="l" defTabSz="711200">
            <a:lnSpc>
              <a:spcPct val="90000"/>
            </a:lnSpc>
            <a:spcBef>
              <a:spcPct val="0"/>
            </a:spcBef>
            <a:spcAft>
              <a:spcPct val="15000"/>
            </a:spcAft>
            <a:buChar char="•"/>
          </a:pPr>
          <a:r>
            <a:rPr lang="en-US" sz="1600" kern="1200" dirty="0">
              <a:solidFill>
                <a:schemeClr val="bg1"/>
              </a:solidFill>
            </a:rPr>
            <a:t>Total Quantity</a:t>
          </a:r>
        </a:p>
        <a:p>
          <a:pPr marL="171450" lvl="1" indent="-171450" algn="l" defTabSz="711200">
            <a:lnSpc>
              <a:spcPct val="90000"/>
            </a:lnSpc>
            <a:spcBef>
              <a:spcPct val="0"/>
            </a:spcBef>
            <a:spcAft>
              <a:spcPct val="15000"/>
            </a:spcAft>
            <a:buChar char="•"/>
          </a:pPr>
          <a:r>
            <a:rPr lang="en-US" sz="1600" kern="1200" dirty="0">
              <a:solidFill>
                <a:schemeClr val="bg1"/>
              </a:solidFill>
            </a:rPr>
            <a:t>Total Profit</a:t>
          </a:r>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dsp:txBody>
      <dsp:txXfrm>
        <a:off x="0" y="413559"/>
        <a:ext cx="8296835" cy="825461"/>
      </dsp:txXfrm>
    </dsp:sp>
    <dsp:sp modelId="{6C3F9238-574B-4C51-98FF-95B500276EC7}">
      <dsp:nvSpPr>
        <dsp:cNvPr id="0" name=""/>
        <dsp:cNvSpPr/>
      </dsp:nvSpPr>
      <dsp:spPr>
        <a:xfrm>
          <a:off x="2411821" y="1259654"/>
          <a:ext cx="6139657" cy="412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kern="1200" dirty="0"/>
            <a:t> </a:t>
          </a:r>
        </a:p>
      </dsp:txBody>
      <dsp:txXfrm>
        <a:off x="2411821" y="1259654"/>
        <a:ext cx="6139657" cy="412668"/>
      </dsp:txXfrm>
    </dsp:sp>
    <dsp:sp modelId="{1E23AC0F-EB1D-4F4D-94D7-64A9CB274196}">
      <dsp:nvSpPr>
        <dsp:cNvPr id="0" name=""/>
        <dsp:cNvSpPr/>
      </dsp:nvSpPr>
      <dsp:spPr>
        <a:xfrm>
          <a:off x="-129355" y="1259654"/>
          <a:ext cx="3175752" cy="412668"/>
        </a:xfrm>
        <a:prstGeom prst="round2SameRect">
          <a:avLst>
            <a:gd name="adj1" fmla="val 16670"/>
            <a:gd name="adj2" fmla="val 0"/>
          </a:avLst>
        </a:prstGeom>
        <a:solidFill>
          <a:schemeClr val="accent3">
            <a:hueOff val="0"/>
            <a:satOff val="0"/>
            <a:lumOff val="0"/>
            <a:alphaOff val="0"/>
          </a:schemeClr>
        </a:solidFill>
        <a:ln w="6350" cap="flat" cmpd="sng" algn="ctr">
          <a:solidFill>
            <a:schemeClr val="accent3">
              <a:hueOff val="0"/>
              <a:satOff val="0"/>
              <a:lumOff val="0"/>
              <a:alphaOff val="0"/>
            </a:schemeClr>
          </a:solidFill>
          <a:prstDash val="solid"/>
          <a:miter lim="800000"/>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889000">
            <a:lnSpc>
              <a:spcPct val="90000"/>
            </a:lnSpc>
            <a:spcBef>
              <a:spcPct val="0"/>
            </a:spcBef>
            <a:spcAft>
              <a:spcPct val="35000"/>
            </a:spcAft>
            <a:buNone/>
          </a:pPr>
          <a:r>
            <a:rPr lang="en-US" sz="2000" kern="1200" dirty="0"/>
            <a:t>Customer</a:t>
          </a:r>
        </a:p>
      </dsp:txBody>
      <dsp:txXfrm>
        <a:off x="-109207" y="1279802"/>
        <a:ext cx="3135456" cy="392520"/>
      </dsp:txXfrm>
    </dsp:sp>
    <dsp:sp modelId="{C4577555-8603-4D81-8A8C-17063E176106}">
      <dsp:nvSpPr>
        <dsp:cNvPr id="0" name=""/>
        <dsp:cNvSpPr/>
      </dsp:nvSpPr>
      <dsp:spPr>
        <a:xfrm>
          <a:off x="0" y="1672323"/>
          <a:ext cx="8296835" cy="825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bg1"/>
              </a:solidFill>
            </a:rPr>
            <a:t>All Customers</a:t>
          </a:r>
        </a:p>
        <a:p>
          <a:pPr marL="171450" lvl="1" indent="-171450" algn="l" defTabSz="711200">
            <a:lnSpc>
              <a:spcPct val="90000"/>
            </a:lnSpc>
            <a:spcBef>
              <a:spcPct val="0"/>
            </a:spcBef>
            <a:spcAft>
              <a:spcPct val="15000"/>
            </a:spcAft>
            <a:buChar char="•"/>
          </a:pPr>
          <a:r>
            <a:rPr lang="en-US" sz="1600" kern="1200" dirty="0">
              <a:solidFill>
                <a:schemeClr val="bg1"/>
              </a:solidFill>
            </a:rPr>
            <a:t>Buying customers</a:t>
          </a:r>
        </a:p>
        <a:p>
          <a:pPr marL="171450" lvl="1" indent="-171450" algn="l" defTabSz="711200">
            <a:lnSpc>
              <a:spcPct val="90000"/>
            </a:lnSpc>
            <a:spcBef>
              <a:spcPct val="0"/>
            </a:spcBef>
            <a:spcAft>
              <a:spcPct val="15000"/>
            </a:spcAft>
            <a:buChar char="•"/>
          </a:pPr>
          <a:r>
            <a:rPr lang="en-US" sz="1600" kern="1200" dirty="0">
              <a:solidFill>
                <a:schemeClr val="bg1"/>
              </a:solidFill>
            </a:rPr>
            <a:t>Customer profile</a:t>
          </a:r>
        </a:p>
        <a:p>
          <a:pPr marL="171450" lvl="1" indent="-171450" algn="l" defTabSz="711200">
            <a:lnSpc>
              <a:spcPct val="90000"/>
            </a:lnSpc>
            <a:spcBef>
              <a:spcPct val="0"/>
            </a:spcBef>
            <a:spcAft>
              <a:spcPct val="15000"/>
            </a:spcAft>
            <a:buChar char="•"/>
          </a:pPr>
          <a:endParaRPr lang="en-US" sz="1600" kern="1200" dirty="0">
            <a:solidFill>
              <a:schemeClr val="bg1"/>
            </a:solidFill>
          </a:endParaRPr>
        </a:p>
        <a:p>
          <a:pPr marL="171450" lvl="1" indent="-171450" algn="l" defTabSz="711200">
            <a:lnSpc>
              <a:spcPct val="90000"/>
            </a:lnSpc>
            <a:spcBef>
              <a:spcPct val="0"/>
            </a:spcBef>
            <a:spcAft>
              <a:spcPct val="15000"/>
            </a:spcAft>
            <a:buChar char="•"/>
          </a:pPr>
          <a:endParaRPr lang="en-US" sz="1600" kern="1200" dirty="0">
            <a:solidFill>
              <a:schemeClr val="bg1"/>
            </a:solidFill>
          </a:endParaRPr>
        </a:p>
        <a:p>
          <a:pPr marL="171450" lvl="1" indent="-171450" algn="l" defTabSz="711200">
            <a:lnSpc>
              <a:spcPct val="90000"/>
            </a:lnSpc>
            <a:spcBef>
              <a:spcPct val="0"/>
            </a:spcBef>
            <a:spcAft>
              <a:spcPct val="15000"/>
            </a:spcAft>
            <a:buChar char="•"/>
          </a:pPr>
          <a:endParaRPr lang="en-US" sz="1600" kern="1200" dirty="0">
            <a:solidFill>
              <a:schemeClr val="bg1"/>
            </a:solidFill>
          </a:endParaRPr>
        </a:p>
      </dsp:txBody>
      <dsp:txXfrm>
        <a:off x="0" y="1672323"/>
        <a:ext cx="8296835" cy="825461"/>
      </dsp:txXfrm>
    </dsp:sp>
    <dsp:sp modelId="{2942C002-7BB4-4A70-986E-4C2E19908DB5}">
      <dsp:nvSpPr>
        <dsp:cNvPr id="0" name=""/>
        <dsp:cNvSpPr/>
      </dsp:nvSpPr>
      <dsp:spPr>
        <a:xfrm>
          <a:off x="2411821" y="2518417"/>
          <a:ext cx="6139657" cy="412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kern="1200" dirty="0"/>
            <a:t> </a:t>
          </a:r>
        </a:p>
      </dsp:txBody>
      <dsp:txXfrm>
        <a:off x="2411821" y="2518417"/>
        <a:ext cx="6139657" cy="412668"/>
      </dsp:txXfrm>
    </dsp:sp>
    <dsp:sp modelId="{71432BB4-CE5C-40E0-AB88-34B279651672}">
      <dsp:nvSpPr>
        <dsp:cNvPr id="0" name=""/>
        <dsp:cNvSpPr/>
      </dsp:nvSpPr>
      <dsp:spPr>
        <a:xfrm>
          <a:off x="-129355" y="2518417"/>
          <a:ext cx="3175752" cy="412668"/>
        </a:xfrm>
        <a:prstGeom prst="round2SameRect">
          <a:avLst>
            <a:gd name="adj1" fmla="val 16670"/>
            <a:gd name="adj2" fmla="val 0"/>
          </a:avLst>
        </a:prstGeom>
        <a:solidFill>
          <a:schemeClr val="accent4">
            <a:hueOff val="0"/>
            <a:satOff val="0"/>
            <a:lumOff val="0"/>
            <a:alphaOff val="0"/>
          </a:schemeClr>
        </a:solidFill>
        <a:ln w="6350" cap="flat" cmpd="sng" algn="ctr">
          <a:solidFill>
            <a:schemeClr val="accent4">
              <a:hueOff val="0"/>
              <a:satOff val="0"/>
              <a:lumOff val="0"/>
              <a:alphaOff val="0"/>
            </a:schemeClr>
          </a:solidFill>
          <a:prstDash val="solid"/>
          <a:miter lim="800000"/>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889000">
            <a:lnSpc>
              <a:spcPct val="90000"/>
            </a:lnSpc>
            <a:spcBef>
              <a:spcPct val="0"/>
            </a:spcBef>
            <a:spcAft>
              <a:spcPct val="35000"/>
            </a:spcAft>
            <a:buNone/>
          </a:pPr>
          <a:r>
            <a:rPr lang="en-US" sz="2000" kern="1200" dirty="0"/>
            <a:t>Forecast</a:t>
          </a:r>
        </a:p>
      </dsp:txBody>
      <dsp:txXfrm>
        <a:off x="-109207" y="2538565"/>
        <a:ext cx="3135456" cy="392520"/>
      </dsp:txXfrm>
    </dsp:sp>
    <dsp:sp modelId="{A891B1C6-A46B-4A59-A16E-6167609F41D6}">
      <dsp:nvSpPr>
        <dsp:cNvPr id="0" name=""/>
        <dsp:cNvSpPr/>
      </dsp:nvSpPr>
      <dsp:spPr>
        <a:xfrm>
          <a:off x="0" y="2931086"/>
          <a:ext cx="8296835" cy="825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171450" lvl="1" indent="-171450" algn="l" defTabSz="711200">
            <a:lnSpc>
              <a:spcPct val="90000"/>
            </a:lnSpc>
            <a:spcBef>
              <a:spcPct val="0"/>
            </a:spcBef>
            <a:spcAft>
              <a:spcPct val="15000"/>
            </a:spcAft>
            <a:buChar char="•"/>
          </a:pPr>
          <a:r>
            <a:rPr lang="en-US" sz="1600" kern="1200" dirty="0">
              <a:solidFill>
                <a:schemeClr val="bg1"/>
              </a:solidFill>
            </a:rPr>
            <a:t>Uplifted Revenue</a:t>
          </a:r>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dsp:txBody>
      <dsp:txXfrm>
        <a:off x="0" y="2931086"/>
        <a:ext cx="8296835" cy="825461"/>
      </dsp:txXfrm>
    </dsp:sp>
    <dsp:sp modelId="{7E1453D3-1414-41CF-8134-E3812CC98D66}">
      <dsp:nvSpPr>
        <dsp:cNvPr id="0" name=""/>
        <dsp:cNvSpPr/>
      </dsp:nvSpPr>
      <dsp:spPr>
        <a:xfrm>
          <a:off x="2411821" y="3777181"/>
          <a:ext cx="6139657" cy="412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kern="1200" dirty="0"/>
            <a:t> </a:t>
          </a:r>
        </a:p>
      </dsp:txBody>
      <dsp:txXfrm>
        <a:off x="2411821" y="3777181"/>
        <a:ext cx="6139657" cy="412668"/>
      </dsp:txXfrm>
    </dsp:sp>
    <dsp:sp modelId="{4D537324-21B6-4ADB-890D-1CADF35548D0}">
      <dsp:nvSpPr>
        <dsp:cNvPr id="0" name=""/>
        <dsp:cNvSpPr/>
      </dsp:nvSpPr>
      <dsp:spPr>
        <a:xfrm>
          <a:off x="-129355" y="3777181"/>
          <a:ext cx="3175752" cy="412668"/>
        </a:xfrm>
        <a:prstGeom prst="round2SameRect">
          <a:avLst>
            <a:gd name="adj1" fmla="val 16670"/>
            <a:gd name="adj2" fmla="val 0"/>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solid"/>
          <a:miter lim="800000"/>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889000">
            <a:lnSpc>
              <a:spcPct val="90000"/>
            </a:lnSpc>
            <a:spcBef>
              <a:spcPct val="0"/>
            </a:spcBef>
            <a:spcAft>
              <a:spcPct val="35000"/>
            </a:spcAft>
            <a:buNone/>
          </a:pPr>
          <a:r>
            <a:rPr lang="en-US" sz="2000" kern="1200" dirty="0"/>
            <a:t>YTD Analysis</a:t>
          </a:r>
        </a:p>
      </dsp:txBody>
      <dsp:txXfrm>
        <a:off x="-109207" y="3797329"/>
        <a:ext cx="3135456" cy="392520"/>
      </dsp:txXfrm>
    </dsp:sp>
    <dsp:sp modelId="{DA990655-66B8-4BB7-8E58-4374D05C321A}">
      <dsp:nvSpPr>
        <dsp:cNvPr id="0" name=""/>
        <dsp:cNvSpPr/>
      </dsp:nvSpPr>
      <dsp:spPr>
        <a:xfrm>
          <a:off x="0" y="4189849"/>
          <a:ext cx="8296835" cy="825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171450" lvl="1" indent="-171450" algn="l" defTabSz="711200">
            <a:lnSpc>
              <a:spcPct val="90000"/>
            </a:lnSpc>
            <a:spcBef>
              <a:spcPct val="0"/>
            </a:spcBef>
            <a:spcAft>
              <a:spcPct val="15000"/>
            </a:spcAft>
            <a:buChar char="•"/>
          </a:pPr>
          <a:r>
            <a:rPr lang="en-US" sz="1600" kern="1200" dirty="0">
              <a:solidFill>
                <a:schemeClr val="bg1"/>
              </a:solidFill>
            </a:rPr>
            <a:t>YTD Revenue</a:t>
          </a:r>
        </a:p>
        <a:p>
          <a:pPr marL="171450" lvl="1" indent="-171450" algn="l" defTabSz="711200">
            <a:lnSpc>
              <a:spcPct val="90000"/>
            </a:lnSpc>
            <a:spcBef>
              <a:spcPct val="0"/>
            </a:spcBef>
            <a:spcAft>
              <a:spcPct val="15000"/>
            </a:spcAft>
            <a:buChar char="•"/>
          </a:pPr>
          <a:r>
            <a:rPr lang="en-US" sz="1600" kern="1200" dirty="0">
              <a:solidFill>
                <a:schemeClr val="bg1"/>
              </a:solidFill>
            </a:rPr>
            <a:t>YTD Profit</a:t>
          </a:r>
        </a:p>
        <a:p>
          <a:pPr marL="171450" lvl="1" indent="-171450" algn="l" defTabSz="711200">
            <a:lnSpc>
              <a:spcPct val="90000"/>
            </a:lnSpc>
            <a:spcBef>
              <a:spcPct val="0"/>
            </a:spcBef>
            <a:spcAft>
              <a:spcPct val="15000"/>
            </a:spcAft>
            <a:buChar char="•"/>
          </a:pPr>
          <a:endParaRPr lang="en-GB" sz="1600" kern="1200" dirty="0">
            <a:solidFill>
              <a:schemeClr val="bg1"/>
            </a:solidFill>
          </a:endParaRPr>
        </a:p>
      </dsp:txBody>
      <dsp:txXfrm>
        <a:off x="0" y="4189849"/>
        <a:ext cx="8296835" cy="8254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3EF9E-B9E6-441A-A3AC-DA277CAEA509}">
      <dsp:nvSpPr>
        <dsp:cNvPr id="0" name=""/>
        <dsp:cNvSpPr/>
      </dsp:nvSpPr>
      <dsp:spPr>
        <a:xfrm>
          <a:off x="740465" y="0"/>
          <a:ext cx="8391940" cy="403860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1360D6-CB4D-4747-8185-B63DBD402DEA}">
      <dsp:nvSpPr>
        <dsp:cNvPr id="0" name=""/>
        <dsp:cNvSpPr/>
      </dsp:nvSpPr>
      <dsp:spPr>
        <a:xfrm>
          <a:off x="4941" y="1211580"/>
          <a:ext cx="2376623" cy="16154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dirty="0"/>
            <a:t>Importing the data from database.</a:t>
          </a:r>
          <a:endParaRPr lang="en-GB" sz="2700" kern="1200" dirty="0"/>
        </a:p>
      </dsp:txBody>
      <dsp:txXfrm>
        <a:off x="83800" y="1290439"/>
        <a:ext cx="2218905" cy="1457722"/>
      </dsp:txXfrm>
    </dsp:sp>
    <dsp:sp modelId="{FE58921C-31DF-4B68-8360-AA8D49CCB05E}">
      <dsp:nvSpPr>
        <dsp:cNvPr id="0" name=""/>
        <dsp:cNvSpPr/>
      </dsp:nvSpPr>
      <dsp:spPr>
        <a:xfrm>
          <a:off x="2500396" y="1211580"/>
          <a:ext cx="2376623" cy="1615440"/>
        </a:xfrm>
        <a:prstGeom prst="roundRect">
          <a:avLst/>
        </a:prstGeom>
        <a:solidFill>
          <a:schemeClr val="accent2">
            <a:hueOff val="878396"/>
            <a:satOff val="2814"/>
            <a:lumOff val="-6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dirty="0"/>
            <a:t>Building the engine.</a:t>
          </a:r>
          <a:endParaRPr lang="en-GB" sz="2700" kern="1200" dirty="0"/>
        </a:p>
      </dsp:txBody>
      <dsp:txXfrm>
        <a:off x="2579255" y="1290439"/>
        <a:ext cx="2218905" cy="1457722"/>
      </dsp:txXfrm>
    </dsp:sp>
    <dsp:sp modelId="{4BCFF1AC-FF78-40EC-9469-53A97BCF3C98}">
      <dsp:nvSpPr>
        <dsp:cNvPr id="0" name=""/>
        <dsp:cNvSpPr/>
      </dsp:nvSpPr>
      <dsp:spPr>
        <a:xfrm>
          <a:off x="4995851" y="1211580"/>
          <a:ext cx="2376623" cy="1615440"/>
        </a:xfrm>
        <a:prstGeom prst="roundRect">
          <a:avLst/>
        </a:prstGeom>
        <a:solidFill>
          <a:schemeClr val="accent2">
            <a:hueOff val="1756792"/>
            <a:satOff val="5628"/>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dirty="0"/>
            <a:t>Testing the model.</a:t>
          </a:r>
          <a:endParaRPr lang="en-GB" sz="2700" kern="1200" dirty="0"/>
        </a:p>
      </dsp:txBody>
      <dsp:txXfrm>
        <a:off x="5074710" y="1290439"/>
        <a:ext cx="2218905" cy="1457722"/>
      </dsp:txXfrm>
    </dsp:sp>
    <dsp:sp modelId="{38A30FDD-8B86-4D3A-BB24-B8E5CEF0725A}">
      <dsp:nvSpPr>
        <dsp:cNvPr id="0" name=""/>
        <dsp:cNvSpPr/>
      </dsp:nvSpPr>
      <dsp:spPr>
        <a:xfrm>
          <a:off x="7491306" y="1211580"/>
          <a:ext cx="2376623" cy="1615440"/>
        </a:xfrm>
        <a:prstGeom prst="roundRect">
          <a:avLst/>
        </a:prstGeom>
        <a:solidFill>
          <a:schemeClr val="accent2">
            <a:hueOff val="2635188"/>
            <a:satOff val="8442"/>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dirty="0"/>
            <a:t>Model Output.</a:t>
          </a:r>
          <a:endParaRPr lang="en-GB" sz="2700" kern="1200" dirty="0"/>
        </a:p>
      </dsp:txBody>
      <dsp:txXfrm>
        <a:off x="7570165" y="1290439"/>
        <a:ext cx="2218905" cy="14577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3EF9E-B9E6-441A-A3AC-DA277CAEA509}">
      <dsp:nvSpPr>
        <dsp:cNvPr id="0" name=""/>
        <dsp:cNvSpPr/>
      </dsp:nvSpPr>
      <dsp:spPr>
        <a:xfrm>
          <a:off x="2" y="0"/>
          <a:ext cx="11214905" cy="4052949"/>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1360D6-CB4D-4747-8185-B63DBD402DEA}">
      <dsp:nvSpPr>
        <dsp:cNvPr id="0" name=""/>
        <dsp:cNvSpPr/>
      </dsp:nvSpPr>
      <dsp:spPr>
        <a:xfrm>
          <a:off x="958" y="1215884"/>
          <a:ext cx="1536026" cy="1621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Importing the data from database using SQL</a:t>
          </a:r>
          <a:endParaRPr lang="en-GB" sz="1200" kern="1200" dirty="0"/>
        </a:p>
      </dsp:txBody>
      <dsp:txXfrm>
        <a:off x="75941" y="1290867"/>
        <a:ext cx="1386060" cy="1471213"/>
      </dsp:txXfrm>
    </dsp:sp>
    <dsp:sp modelId="{FE58921C-31DF-4B68-8360-AA8D49CCB05E}">
      <dsp:nvSpPr>
        <dsp:cNvPr id="0" name=""/>
        <dsp:cNvSpPr/>
      </dsp:nvSpPr>
      <dsp:spPr>
        <a:xfrm>
          <a:off x="1613786" y="1215884"/>
          <a:ext cx="1536026" cy="1621179"/>
        </a:xfrm>
        <a:prstGeom prst="roundRect">
          <a:avLst/>
        </a:prstGeom>
        <a:solidFill>
          <a:schemeClr val="accent2">
            <a:hueOff val="439198"/>
            <a:satOff val="1407"/>
            <a:lumOff val="-3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Dataset was divided into churners and non-churners.</a:t>
          </a:r>
          <a:endParaRPr lang="en-GB" sz="1200" kern="1200" dirty="0"/>
        </a:p>
      </dsp:txBody>
      <dsp:txXfrm>
        <a:off x="1688769" y="1290867"/>
        <a:ext cx="1386060" cy="1471213"/>
      </dsp:txXfrm>
    </dsp:sp>
    <dsp:sp modelId="{4BCFF1AC-FF78-40EC-9469-53A97BCF3C98}">
      <dsp:nvSpPr>
        <dsp:cNvPr id="0" name=""/>
        <dsp:cNvSpPr/>
      </dsp:nvSpPr>
      <dsp:spPr>
        <a:xfrm>
          <a:off x="3226614" y="1215884"/>
          <a:ext cx="1536026" cy="1621179"/>
        </a:xfrm>
        <a:prstGeom prst="roundRect">
          <a:avLst/>
        </a:prstGeom>
        <a:solidFill>
          <a:schemeClr val="accent2">
            <a:hueOff val="878396"/>
            <a:satOff val="2814"/>
            <a:lumOff val="-6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Non-churners was divided into 60-40%</a:t>
          </a:r>
          <a:endParaRPr lang="en-GB" sz="1200" kern="1200" dirty="0"/>
        </a:p>
      </dsp:txBody>
      <dsp:txXfrm>
        <a:off x="3301597" y="1290867"/>
        <a:ext cx="1386060" cy="1471213"/>
      </dsp:txXfrm>
    </dsp:sp>
    <dsp:sp modelId="{38A30FDD-8B86-4D3A-BB24-B8E5CEF0725A}">
      <dsp:nvSpPr>
        <dsp:cNvPr id="0" name=""/>
        <dsp:cNvSpPr/>
      </dsp:nvSpPr>
      <dsp:spPr>
        <a:xfrm>
          <a:off x="4839442" y="1215884"/>
          <a:ext cx="1536026" cy="1621179"/>
        </a:xfrm>
        <a:prstGeom prst="roundRect">
          <a:avLst/>
        </a:prstGeom>
        <a:solidFill>
          <a:schemeClr val="accent2">
            <a:hueOff val="1317594"/>
            <a:satOff val="4221"/>
            <a:lumOff val="-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40% was concatenated with the churners to form our historical data set while 60% was kept to be used as our live data set.</a:t>
          </a:r>
          <a:endParaRPr lang="en-GB" sz="1200" kern="1200" dirty="0"/>
        </a:p>
      </dsp:txBody>
      <dsp:txXfrm>
        <a:off x="4914425" y="1290867"/>
        <a:ext cx="1386060" cy="1471213"/>
      </dsp:txXfrm>
    </dsp:sp>
    <dsp:sp modelId="{2A20B524-A7E4-4842-AD70-121DB09A37E4}">
      <dsp:nvSpPr>
        <dsp:cNvPr id="0" name=""/>
        <dsp:cNvSpPr/>
      </dsp:nvSpPr>
      <dsp:spPr>
        <a:xfrm>
          <a:off x="6452270" y="1215884"/>
          <a:ext cx="1536026" cy="1621179"/>
        </a:xfrm>
        <a:prstGeom prst="roundRect">
          <a:avLst/>
        </a:prstGeom>
        <a:solidFill>
          <a:schemeClr val="accent2">
            <a:hueOff val="1756792"/>
            <a:satOff val="5628"/>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The historical dataset was used to build our model.</a:t>
          </a:r>
          <a:endParaRPr lang="en-GB" sz="1200" kern="1200" dirty="0"/>
        </a:p>
      </dsp:txBody>
      <dsp:txXfrm>
        <a:off x="6527253" y="1290867"/>
        <a:ext cx="1386060" cy="1471213"/>
      </dsp:txXfrm>
    </dsp:sp>
    <dsp:sp modelId="{301ACE51-F5F4-4792-AA7E-62122048758A}">
      <dsp:nvSpPr>
        <dsp:cNvPr id="0" name=""/>
        <dsp:cNvSpPr/>
      </dsp:nvSpPr>
      <dsp:spPr>
        <a:xfrm>
          <a:off x="8065098" y="1215884"/>
          <a:ext cx="1536026" cy="1621179"/>
        </a:xfrm>
        <a:prstGeom prst="roundRect">
          <a:avLst/>
        </a:prstGeom>
        <a:solidFill>
          <a:schemeClr val="accent2">
            <a:hueOff val="2195990"/>
            <a:satOff val="7035"/>
            <a:lumOff val="-16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The champion model was used to score our live dataset.</a:t>
          </a:r>
          <a:endParaRPr lang="en-GB" sz="1200" kern="1200" dirty="0"/>
        </a:p>
      </dsp:txBody>
      <dsp:txXfrm>
        <a:off x="8140081" y="1290867"/>
        <a:ext cx="1386060" cy="1471213"/>
      </dsp:txXfrm>
    </dsp:sp>
    <dsp:sp modelId="{4FC4A129-38A0-46DA-A1C4-68AF26D150CD}">
      <dsp:nvSpPr>
        <dsp:cNvPr id="0" name=""/>
        <dsp:cNvSpPr/>
      </dsp:nvSpPr>
      <dsp:spPr>
        <a:xfrm>
          <a:off x="9677926" y="1215884"/>
          <a:ext cx="1536026" cy="1621179"/>
        </a:xfrm>
        <a:prstGeom prst="roundRect">
          <a:avLst/>
        </a:prstGeom>
        <a:solidFill>
          <a:schemeClr val="accent2">
            <a:hueOff val="2635188"/>
            <a:satOff val="8442"/>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Recommendations made. </a:t>
          </a:r>
          <a:endParaRPr lang="en-GB" sz="1200" kern="1200" dirty="0"/>
        </a:p>
      </dsp:txBody>
      <dsp:txXfrm>
        <a:off x="9752909" y="1290867"/>
        <a:ext cx="1386060" cy="14712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714A02-0889-4D73-8981-C44897BEE155}">
      <dsp:nvSpPr>
        <dsp:cNvPr id="0" name=""/>
        <dsp:cNvSpPr/>
      </dsp:nvSpPr>
      <dsp:spPr>
        <a:xfrm>
          <a:off x="0" y="1398809"/>
          <a:ext cx="11605334" cy="1865079"/>
        </a:xfrm>
        <a:prstGeom prst="notched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8A12DB-E054-4378-BF59-508ABCC5754C}">
      <dsp:nvSpPr>
        <dsp:cNvPr id="0" name=""/>
        <dsp:cNvSpPr/>
      </dsp:nvSpPr>
      <dsp:spPr>
        <a:xfrm>
          <a:off x="147319" y="0"/>
          <a:ext cx="1582242" cy="1865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rtl="0">
            <a:lnSpc>
              <a:spcPct val="90000"/>
            </a:lnSpc>
            <a:spcBef>
              <a:spcPct val="0"/>
            </a:spcBef>
            <a:spcAft>
              <a:spcPct val="35000"/>
            </a:spcAft>
            <a:buNone/>
          </a:pPr>
          <a:r>
            <a:rPr lang="en-US" sz="2000" b="1" i="1" kern="1200" dirty="0">
              <a:solidFill>
                <a:schemeClr val="bg1"/>
              </a:solidFill>
            </a:rPr>
            <a:t>13,410 total customers</a:t>
          </a:r>
        </a:p>
        <a:p>
          <a:pPr marL="0" lvl="0" indent="0" algn="ctr" defTabSz="889000" rtl="0">
            <a:lnSpc>
              <a:spcPct val="90000"/>
            </a:lnSpc>
            <a:spcBef>
              <a:spcPct val="0"/>
            </a:spcBef>
            <a:spcAft>
              <a:spcPct val="35000"/>
            </a:spcAft>
            <a:buNone/>
          </a:pPr>
          <a:r>
            <a:rPr lang="en-US" sz="2000" b="1" i="1" kern="1200" dirty="0">
              <a:solidFill>
                <a:schemeClr val="bg1"/>
              </a:solidFill>
            </a:rPr>
            <a:t>Last order date 28-01-2014</a:t>
          </a:r>
          <a:endParaRPr lang="en-GB" sz="2000" b="1" i="1" kern="1200" dirty="0">
            <a:solidFill>
              <a:schemeClr val="bg1"/>
            </a:solidFill>
          </a:endParaRPr>
        </a:p>
      </dsp:txBody>
      <dsp:txXfrm>
        <a:off x="147319" y="0"/>
        <a:ext cx="1582242" cy="1865079"/>
      </dsp:txXfrm>
    </dsp:sp>
    <dsp:sp modelId="{5213A0B7-CF90-4DC1-8F6B-A0407E517E61}">
      <dsp:nvSpPr>
        <dsp:cNvPr id="0" name=""/>
        <dsp:cNvSpPr/>
      </dsp:nvSpPr>
      <dsp:spPr>
        <a:xfrm>
          <a:off x="705306" y="2098214"/>
          <a:ext cx="466269" cy="46626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412592-5DBA-414E-A1A8-F3E153D93204}">
      <dsp:nvSpPr>
        <dsp:cNvPr id="0" name=""/>
        <dsp:cNvSpPr/>
      </dsp:nvSpPr>
      <dsp:spPr>
        <a:xfrm>
          <a:off x="1965071" y="2797619"/>
          <a:ext cx="1972343" cy="1865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rtl="0">
            <a:lnSpc>
              <a:spcPct val="90000"/>
            </a:lnSpc>
            <a:spcBef>
              <a:spcPct val="0"/>
            </a:spcBef>
            <a:spcAft>
              <a:spcPct val="35000"/>
            </a:spcAft>
            <a:buNone/>
          </a:pPr>
          <a:r>
            <a:rPr lang="en-US" sz="2000" b="1" i="1" kern="1200" dirty="0">
              <a:solidFill>
                <a:schemeClr val="bg1"/>
              </a:solidFill>
            </a:rPr>
            <a:t>Non Churners – 3,383 </a:t>
          </a:r>
        </a:p>
        <a:p>
          <a:pPr marL="0" lvl="0" indent="0" algn="ctr" defTabSz="889000" rtl="0">
            <a:lnSpc>
              <a:spcPct val="90000"/>
            </a:lnSpc>
            <a:spcBef>
              <a:spcPct val="0"/>
            </a:spcBef>
            <a:spcAft>
              <a:spcPct val="35000"/>
            </a:spcAft>
            <a:buNone/>
          </a:pPr>
          <a:r>
            <a:rPr lang="en-US" sz="2000" b="1" i="1" kern="1200" dirty="0">
              <a:solidFill>
                <a:schemeClr val="bg1"/>
              </a:solidFill>
            </a:rPr>
            <a:t>Made a purchase after 28-05-2013</a:t>
          </a:r>
          <a:endParaRPr lang="en-GB" sz="2000" b="1" i="1" kern="1200" dirty="0">
            <a:solidFill>
              <a:schemeClr val="bg1"/>
            </a:solidFill>
          </a:endParaRPr>
        </a:p>
      </dsp:txBody>
      <dsp:txXfrm>
        <a:off x="1965071" y="2797619"/>
        <a:ext cx="1972343" cy="1865079"/>
      </dsp:txXfrm>
    </dsp:sp>
    <dsp:sp modelId="{D1838B28-5E91-4A6F-92E5-F114308A02A7}">
      <dsp:nvSpPr>
        <dsp:cNvPr id="0" name=""/>
        <dsp:cNvSpPr/>
      </dsp:nvSpPr>
      <dsp:spPr>
        <a:xfrm>
          <a:off x="2718107" y="2098214"/>
          <a:ext cx="466269" cy="466269"/>
        </a:xfrm>
        <a:prstGeom prst="ellipse">
          <a:avLst/>
        </a:prstGeom>
        <a:solidFill>
          <a:schemeClr val="accent3">
            <a:hueOff val="-2190400"/>
            <a:satOff val="-798"/>
            <a:lumOff val="3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9FF047-2FA3-4BDC-B96B-04B55336B939}">
      <dsp:nvSpPr>
        <dsp:cNvPr id="0" name=""/>
        <dsp:cNvSpPr/>
      </dsp:nvSpPr>
      <dsp:spPr>
        <a:xfrm>
          <a:off x="4030744" y="0"/>
          <a:ext cx="2003067" cy="1865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rtl="0">
            <a:lnSpc>
              <a:spcPct val="90000"/>
            </a:lnSpc>
            <a:spcBef>
              <a:spcPct val="0"/>
            </a:spcBef>
            <a:spcAft>
              <a:spcPct val="35000"/>
            </a:spcAft>
            <a:buNone/>
          </a:pPr>
          <a:r>
            <a:rPr lang="en-US" sz="2000" b="1" i="1" kern="1200" dirty="0">
              <a:solidFill>
                <a:schemeClr val="bg1"/>
              </a:solidFill>
            </a:rPr>
            <a:t>Churners – 10,027</a:t>
          </a:r>
        </a:p>
        <a:p>
          <a:pPr marL="0" lvl="0" indent="0" algn="ctr" defTabSz="889000" rtl="0">
            <a:lnSpc>
              <a:spcPct val="90000"/>
            </a:lnSpc>
            <a:spcBef>
              <a:spcPct val="0"/>
            </a:spcBef>
            <a:spcAft>
              <a:spcPct val="35000"/>
            </a:spcAft>
            <a:buNone/>
          </a:pPr>
          <a:r>
            <a:rPr lang="en-US" sz="2000" b="1" i="1" kern="1200" dirty="0">
              <a:solidFill>
                <a:schemeClr val="bg1"/>
              </a:solidFill>
            </a:rPr>
            <a:t>Did not make any purchase since 28-05-2013</a:t>
          </a:r>
          <a:endParaRPr lang="en-GB" sz="2000" b="1" i="1" kern="1200" dirty="0">
            <a:solidFill>
              <a:schemeClr val="bg1"/>
            </a:solidFill>
          </a:endParaRPr>
        </a:p>
      </dsp:txBody>
      <dsp:txXfrm>
        <a:off x="4030744" y="0"/>
        <a:ext cx="2003067" cy="1865079"/>
      </dsp:txXfrm>
    </dsp:sp>
    <dsp:sp modelId="{F1465A66-F312-468F-878E-E468B7693062}">
      <dsp:nvSpPr>
        <dsp:cNvPr id="0" name=""/>
        <dsp:cNvSpPr/>
      </dsp:nvSpPr>
      <dsp:spPr>
        <a:xfrm>
          <a:off x="4799142" y="2098214"/>
          <a:ext cx="466269" cy="466269"/>
        </a:xfrm>
        <a:prstGeom prst="ellipse">
          <a:avLst/>
        </a:prstGeom>
        <a:solidFill>
          <a:schemeClr val="accent3">
            <a:hueOff val="-4380800"/>
            <a:satOff val="-1596"/>
            <a:lumOff val="6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93137F-9B3A-4545-9D36-9E9D31547AFD}">
      <dsp:nvSpPr>
        <dsp:cNvPr id="0" name=""/>
        <dsp:cNvSpPr/>
      </dsp:nvSpPr>
      <dsp:spPr>
        <a:xfrm>
          <a:off x="6127141" y="2797619"/>
          <a:ext cx="1866600" cy="1865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rtl="0">
            <a:lnSpc>
              <a:spcPct val="90000"/>
            </a:lnSpc>
            <a:spcBef>
              <a:spcPct val="0"/>
            </a:spcBef>
            <a:spcAft>
              <a:spcPct val="35000"/>
            </a:spcAft>
            <a:buNone/>
          </a:pPr>
          <a:r>
            <a:rPr lang="en-US" sz="2000" b="1" i="1" kern="1200" dirty="0">
              <a:solidFill>
                <a:schemeClr val="bg1"/>
              </a:solidFill>
            </a:rPr>
            <a:t>Dataset Split into train and test </a:t>
          </a:r>
        </a:p>
        <a:p>
          <a:pPr marL="0" lvl="0" indent="0" algn="ctr" defTabSz="889000" rtl="0">
            <a:lnSpc>
              <a:spcPct val="90000"/>
            </a:lnSpc>
            <a:spcBef>
              <a:spcPct val="0"/>
            </a:spcBef>
            <a:spcAft>
              <a:spcPct val="35000"/>
            </a:spcAft>
            <a:buNone/>
          </a:pPr>
          <a:r>
            <a:rPr lang="en-US" sz="2000" b="1" i="1" kern="1200" dirty="0">
              <a:solidFill>
                <a:schemeClr val="bg1"/>
              </a:solidFill>
            </a:rPr>
            <a:t>9,387(to train ) </a:t>
          </a:r>
        </a:p>
        <a:p>
          <a:pPr marL="0" lvl="0" indent="0" algn="ctr" defTabSz="889000" rtl="0">
            <a:lnSpc>
              <a:spcPct val="90000"/>
            </a:lnSpc>
            <a:spcBef>
              <a:spcPct val="0"/>
            </a:spcBef>
            <a:spcAft>
              <a:spcPct val="35000"/>
            </a:spcAft>
            <a:buNone/>
          </a:pPr>
          <a:r>
            <a:rPr lang="en-US" sz="2000" b="1" i="1" kern="1200" dirty="0">
              <a:solidFill>
                <a:schemeClr val="bg1"/>
              </a:solidFill>
            </a:rPr>
            <a:t>4,023 (to test)</a:t>
          </a:r>
          <a:endParaRPr lang="en-GB" sz="2000" b="1" i="1" kern="1200" dirty="0">
            <a:solidFill>
              <a:schemeClr val="bg1"/>
            </a:solidFill>
          </a:endParaRPr>
        </a:p>
      </dsp:txBody>
      <dsp:txXfrm>
        <a:off x="6127141" y="2797619"/>
        <a:ext cx="1866600" cy="1865079"/>
      </dsp:txXfrm>
    </dsp:sp>
    <dsp:sp modelId="{55DCAB99-B4FB-479C-834B-5DA945615E65}">
      <dsp:nvSpPr>
        <dsp:cNvPr id="0" name=""/>
        <dsp:cNvSpPr/>
      </dsp:nvSpPr>
      <dsp:spPr>
        <a:xfrm>
          <a:off x="6827306" y="2098214"/>
          <a:ext cx="466269" cy="466269"/>
        </a:xfrm>
        <a:prstGeom prst="ellipse">
          <a:avLst/>
        </a:prstGeom>
        <a:solidFill>
          <a:schemeClr val="accent3">
            <a:hueOff val="-6571200"/>
            <a:satOff val="-2394"/>
            <a:lumOff val="10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774AA9-58CC-44B2-9E08-C5B77BDDCC77}">
      <dsp:nvSpPr>
        <dsp:cNvPr id="0" name=""/>
        <dsp:cNvSpPr/>
      </dsp:nvSpPr>
      <dsp:spPr>
        <a:xfrm>
          <a:off x="8087071" y="0"/>
          <a:ext cx="2352588" cy="1865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rtl="0">
            <a:lnSpc>
              <a:spcPct val="90000"/>
            </a:lnSpc>
            <a:spcBef>
              <a:spcPct val="0"/>
            </a:spcBef>
            <a:spcAft>
              <a:spcPct val="35000"/>
            </a:spcAft>
            <a:buNone/>
          </a:pPr>
          <a:r>
            <a:rPr lang="en-US" sz="1800" b="1" i="1" kern="1200" dirty="0">
              <a:solidFill>
                <a:schemeClr val="bg1"/>
              </a:solidFill>
            </a:rPr>
            <a:t>Model trained with </a:t>
          </a:r>
        </a:p>
        <a:p>
          <a:pPr marL="0" lvl="0" indent="0" algn="ctr" defTabSz="800100" rtl="0">
            <a:lnSpc>
              <a:spcPct val="90000"/>
            </a:lnSpc>
            <a:spcBef>
              <a:spcPct val="0"/>
            </a:spcBef>
            <a:spcAft>
              <a:spcPct val="35000"/>
            </a:spcAft>
            <a:buNone/>
          </a:pPr>
          <a:r>
            <a:rPr lang="en-US" sz="2000" b="1" i="1" kern="1200" dirty="0">
              <a:solidFill>
                <a:schemeClr val="bg1"/>
              </a:solidFill>
            </a:rPr>
            <a:t>9,387 customers</a:t>
          </a:r>
        </a:p>
      </dsp:txBody>
      <dsp:txXfrm>
        <a:off x="8087071" y="0"/>
        <a:ext cx="2352588" cy="1865079"/>
      </dsp:txXfrm>
    </dsp:sp>
    <dsp:sp modelId="{13DB0DC1-523D-401C-906B-D86E041C364C}">
      <dsp:nvSpPr>
        <dsp:cNvPr id="0" name=""/>
        <dsp:cNvSpPr/>
      </dsp:nvSpPr>
      <dsp:spPr>
        <a:xfrm>
          <a:off x="9030230" y="2098214"/>
          <a:ext cx="466269" cy="466269"/>
        </a:xfrm>
        <a:prstGeom prst="ellipse">
          <a:avLst/>
        </a:prstGeom>
        <a:solidFill>
          <a:schemeClr val="accent3">
            <a:hueOff val="-8761600"/>
            <a:satOff val="-3192"/>
            <a:lumOff val="13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C669D0-F8F9-909F-F36A-221EAC7424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361AC27-49A0-3B4C-5F49-D6641499EF0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B2F45D-55D9-47BA-9640-E7EB1024F606}" type="datetimeFigureOut">
              <a:rPr lang="en-US" smtClean="0"/>
              <a:t>8/12/2024</a:t>
            </a:fld>
            <a:endParaRPr lang="en-US" dirty="0"/>
          </a:p>
        </p:txBody>
      </p:sp>
      <p:sp>
        <p:nvSpPr>
          <p:cNvPr id="4" name="Footer Placeholder 3">
            <a:extLst>
              <a:ext uri="{FF2B5EF4-FFF2-40B4-BE49-F238E27FC236}">
                <a16:creationId xmlns:a16="http://schemas.microsoft.com/office/drawing/2014/main" id="{A77AD1BD-C6AD-D1DF-596E-659165024C3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1BA659A-33FC-973A-2DD5-89A959CA8C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4A2DCA-E9F6-4345-9316-BF42F09A2C30}" type="slidenum">
              <a:rPr lang="en-US" smtClean="0"/>
              <a:t>‹#›</a:t>
            </a:fld>
            <a:endParaRPr lang="en-US" dirty="0"/>
          </a:p>
        </p:txBody>
      </p:sp>
    </p:spTree>
    <p:extLst>
      <p:ext uri="{BB962C8B-B14F-4D97-AF65-F5344CB8AC3E}">
        <p14:creationId xmlns:p14="http://schemas.microsoft.com/office/powerpoint/2010/main" val="35456691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99C6F8-5F98-E04A-B725-72D1A5FE8444}" type="datetimeFigureOut">
              <a:rPr lang="en-US" smtClean="0"/>
              <a:t>8/12/2024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A9608-B288-5444-9C81-49B56A597B1B}" type="slidenum">
              <a:rPr lang="en-US" smtClean="0"/>
              <a:t>‹#›</a:t>
            </a:fld>
            <a:endParaRPr lang="en-US" dirty="0"/>
          </a:p>
        </p:txBody>
      </p:sp>
    </p:spTree>
    <p:extLst>
      <p:ext uri="{BB962C8B-B14F-4D97-AF65-F5344CB8AC3E}">
        <p14:creationId xmlns:p14="http://schemas.microsoft.com/office/powerpoint/2010/main" val="2661778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2161BAA5-48F7-7727-F9D9-CE83907FFBA7}"/>
              </a:ext>
              <a:ext uri="{C183D7F6-B498-43B3-948B-1728B52AA6E4}">
                <adec:decorative xmlns:adec="http://schemas.microsoft.com/office/drawing/2017/decorative" val="1"/>
              </a:ext>
            </a:extLst>
          </p:cNvPr>
          <p:cNvSpPr/>
          <p:nvPr userDrawn="1"/>
        </p:nvSpPr>
        <p:spPr>
          <a:xfrm>
            <a:off x="0" y="0"/>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Rectangle 5">
            <a:extLst>
              <a:ext uri="{FF2B5EF4-FFF2-40B4-BE49-F238E27FC236}">
                <a16:creationId xmlns:a16="http://schemas.microsoft.com/office/drawing/2014/main" id="{1064ED4F-0011-0734-A8CE-F357C9B3CB59}"/>
              </a:ext>
              <a:ext uri="{C183D7F6-B498-43B3-948B-1728B52AA6E4}">
                <adec:decorative xmlns:adec="http://schemas.microsoft.com/office/drawing/2017/decorative" val="1"/>
              </a:ext>
            </a:extLst>
          </p:cNvPr>
          <p:cNvSpPr/>
          <p:nvPr userDrawn="1"/>
        </p:nvSpPr>
        <p:spPr>
          <a:xfrm>
            <a:off x="9823776" y="0"/>
            <a:ext cx="16715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AC40BC2-4799-E79D-1CFD-4A82C90A1DA8}"/>
              </a:ext>
              <a:ext uri="{C183D7F6-B498-43B3-948B-1728B52AA6E4}">
                <adec:decorative xmlns:adec="http://schemas.microsoft.com/office/drawing/2017/decorative" val="1"/>
              </a:ext>
            </a:extLst>
          </p:cNvPr>
          <p:cNvSpPr/>
          <p:nvPr userDrawn="1"/>
        </p:nvSpPr>
        <p:spPr>
          <a:xfrm>
            <a:off x="11196936"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D7662E9-6C4B-1DCF-4FA0-9D0E52069DAB}"/>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25232" y="463974"/>
            <a:ext cx="4217424" cy="3709195"/>
          </a:xfrm>
        </p:spPr>
        <p:txBody>
          <a:bodyPr anchor="b">
            <a:normAutofit/>
          </a:bodyPr>
          <a:lstStyle>
            <a:lvl1pPr algn="l">
              <a:defRPr sz="4800" b="1" spc="-150" baseline="0"/>
            </a:lvl1pPr>
          </a:lstStyle>
          <a:p>
            <a:r>
              <a:rPr lang="en-US" dirty="0"/>
              <a:t>Click to add title</a:t>
            </a:r>
          </a:p>
        </p:txBody>
      </p:sp>
      <p:sp>
        <p:nvSpPr>
          <p:cNvPr id="11" name="Picture Placeholder 10">
            <a:extLst>
              <a:ext uri="{FF2B5EF4-FFF2-40B4-BE49-F238E27FC236}">
                <a16:creationId xmlns:a16="http://schemas.microsoft.com/office/drawing/2014/main" id="{7E2C7390-A781-021E-CEDA-D9040304381E}"/>
              </a:ext>
            </a:extLst>
          </p:cNvPr>
          <p:cNvSpPr>
            <a:spLocks noGrp="1"/>
          </p:cNvSpPr>
          <p:nvPr>
            <p:ph type="pic" sz="quarter" idx="10" hasCustomPrompt="1"/>
          </p:nvPr>
        </p:nvSpPr>
        <p:spPr>
          <a:xfrm>
            <a:off x="920158" y="1741488"/>
            <a:ext cx="5394960" cy="3997325"/>
          </a:xfrm>
          <a:prstGeom prst="roundRect">
            <a:avLst>
              <a:gd name="adj" fmla="val 5229"/>
            </a:avLst>
          </a:prstGeom>
        </p:spPr>
        <p:txBody>
          <a:bodyPr/>
          <a:lstStyle>
            <a:lvl1pPr marL="0" indent="0" algn="ctr">
              <a:buNone/>
              <a:defRPr/>
            </a:lvl1pPr>
          </a:lstStyle>
          <a:p>
            <a:r>
              <a:rPr lang="en-US" dirty="0"/>
              <a:t>Click icon to add picture </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3">
    <p:bg>
      <p:bgPr>
        <a:solidFill>
          <a:schemeClr val="tx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9B0186-5603-6346-34F2-6BFA71BC62FA}"/>
              </a:ext>
              <a:ext uri="{C183D7F6-B498-43B3-948B-1728B52AA6E4}">
                <adec:decorative xmlns:adec="http://schemas.microsoft.com/office/drawing/2017/decorative" val="1"/>
              </a:ext>
            </a:extLst>
          </p:cNvPr>
          <p:cNvGrpSpPr/>
          <p:nvPr userDrawn="1"/>
        </p:nvGrpSpPr>
        <p:grpSpPr>
          <a:xfrm>
            <a:off x="5614738" y="2425699"/>
            <a:ext cx="3288931" cy="3439321"/>
            <a:chOff x="5656746" y="820557"/>
            <a:chExt cx="4120055" cy="4308449"/>
          </a:xfrm>
        </p:grpSpPr>
        <p:pic>
          <p:nvPicPr>
            <p:cNvPr id="13" name="Graphic 12">
              <a:extLst>
                <a:ext uri="{FF2B5EF4-FFF2-40B4-BE49-F238E27FC236}">
                  <a16:creationId xmlns:a16="http://schemas.microsoft.com/office/drawing/2014/main" id="{F76A59AE-96E4-A701-461B-61618472B5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4" name="Graphic 13">
              <a:extLst>
                <a:ext uri="{FF2B5EF4-FFF2-40B4-BE49-F238E27FC236}">
                  <a16:creationId xmlns:a16="http://schemas.microsoft.com/office/drawing/2014/main" id="{48649D3D-45B7-44C7-93B4-BDC88C3284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15" name="Rectangle 14">
            <a:extLst>
              <a:ext uri="{FF2B5EF4-FFF2-40B4-BE49-F238E27FC236}">
                <a16:creationId xmlns:a16="http://schemas.microsoft.com/office/drawing/2014/main" id="{D987349E-C488-C02B-B3B1-CCDBD3A78E9C}"/>
              </a:ext>
              <a:ext uri="{C183D7F6-B498-43B3-948B-1728B52AA6E4}">
                <adec:decorative xmlns:adec="http://schemas.microsoft.com/office/drawing/2017/decorative" val="1"/>
              </a:ext>
            </a:extLst>
          </p:cNvPr>
          <p:cNvSpPr/>
          <p:nvPr userDrawn="1"/>
        </p:nvSpPr>
        <p:spPr>
          <a:xfrm>
            <a:off x="1524771" y="1602"/>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12520" y="1825625"/>
            <a:ext cx="4825294" cy="4651375"/>
          </a:xfrm>
        </p:spPr>
        <p:txBody>
          <a:bodyPr>
            <a:normAutofit/>
          </a:bodyPr>
          <a:lstStyle>
            <a:lvl1pPr>
              <a:spcAft>
                <a:spcPts val="800"/>
              </a:spcAft>
              <a:defRPr sz="2000"/>
            </a:lvl1pPr>
            <a:lvl2pPr marL="457200" indent="0">
              <a:spcAft>
                <a:spcPts val="800"/>
              </a:spcAft>
              <a:buNone/>
              <a:defRPr sz="2000"/>
            </a:lvl2pPr>
            <a:lvl3pPr marL="914400" indent="0">
              <a:spcAft>
                <a:spcPts val="800"/>
              </a:spcAft>
              <a:buNone/>
              <a:defRPr sz="2000"/>
            </a:lvl3pPr>
            <a:lvl4pPr marL="1371600" indent="0">
              <a:spcAft>
                <a:spcPts val="800"/>
              </a:spcAft>
              <a:buNone/>
              <a:defRPr sz="2000"/>
            </a:lvl4pPr>
            <a:lvl5pPr marL="1828800" indent="0">
              <a:spcAft>
                <a:spcPts val="800"/>
              </a:spcAf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EE0070D-0874-F1CC-4E29-6938F5F6349B}"/>
              </a:ext>
            </a:extLst>
          </p:cNvPr>
          <p:cNvSpPr>
            <a:spLocks noGrp="1"/>
          </p:cNvSpPr>
          <p:nvPr>
            <p:ph idx="10" hasCustomPrompt="1"/>
          </p:nvPr>
        </p:nvSpPr>
        <p:spPr>
          <a:xfrm>
            <a:off x="6696778" y="1813720"/>
            <a:ext cx="4657021" cy="4051300"/>
          </a:xfrm>
        </p:spPr>
        <p:txBody>
          <a:bodyPr>
            <a:normAutofit/>
          </a:bodyPr>
          <a:lstStyle>
            <a:lvl1pPr marL="0" indent="0">
              <a:buNone/>
              <a:defRPr sz="2000" b="1"/>
            </a:lvl1pPr>
            <a:lvl2pPr marL="228600">
              <a:defRPr sz="2000"/>
            </a:lvl2pPr>
            <a:lvl3pPr marL="685800">
              <a:defRPr sz="2000"/>
            </a:lvl3pPr>
            <a:lvl4pPr marL="1143000">
              <a:defRPr sz="2000"/>
            </a:lvl4pPr>
            <a:lvl5pPr marL="16002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F004FE-7725-F349-1245-F443F9E81B95}"/>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907276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F97B6B-1E04-799C-CDFE-9DAFCA938BE8}"/>
              </a:ext>
              <a:ext uri="{C183D7F6-B498-43B3-948B-1728B52AA6E4}">
                <adec:decorative xmlns:adec="http://schemas.microsoft.com/office/drawing/2017/decorative" val="1"/>
              </a:ext>
            </a:extLst>
          </p:cNvPr>
          <p:cNvSpPr/>
          <p:nvPr userDrawn="1"/>
        </p:nvSpPr>
        <p:spPr>
          <a:xfrm>
            <a:off x="10028970" y="13063"/>
            <a:ext cx="109162"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111DE0A-4C1D-01B1-AA49-D966343F6551}"/>
              </a:ext>
              <a:ext uri="{C183D7F6-B498-43B3-948B-1728B52AA6E4}">
                <adec:decorative xmlns:adec="http://schemas.microsoft.com/office/drawing/2017/decorative" val="1"/>
              </a:ext>
            </a:extLst>
          </p:cNvPr>
          <p:cNvSpPr/>
          <p:nvPr userDrawn="1"/>
        </p:nvSpPr>
        <p:spPr>
          <a:xfrm>
            <a:off x="3777288" y="0"/>
            <a:ext cx="109162"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BEA20E-0FF2-2897-8BD6-8EFAA8C8D9CB}"/>
              </a:ext>
              <a:ext uri="{C183D7F6-B498-43B3-948B-1728B52AA6E4}">
                <adec:decorative xmlns:adec="http://schemas.microsoft.com/office/drawing/2017/decorative" val="1"/>
              </a:ext>
            </a:extLst>
          </p:cNvPr>
          <p:cNvSpPr/>
          <p:nvPr userDrawn="1"/>
        </p:nvSpPr>
        <p:spPr>
          <a:xfrm>
            <a:off x="10278460" y="0"/>
            <a:ext cx="2720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6" name="Table Placeholder 5">
            <a:extLst>
              <a:ext uri="{FF2B5EF4-FFF2-40B4-BE49-F238E27FC236}">
                <a16:creationId xmlns:a16="http://schemas.microsoft.com/office/drawing/2014/main" id="{E259F776-4BD1-2F21-61F0-3B60DF6F0366}"/>
              </a:ext>
            </a:extLst>
          </p:cNvPr>
          <p:cNvSpPr>
            <a:spLocks noGrp="1"/>
          </p:cNvSpPr>
          <p:nvPr>
            <p:ph type="tbl" sz="quarter" idx="10"/>
          </p:nvPr>
        </p:nvSpPr>
        <p:spPr>
          <a:xfrm>
            <a:off x="838200" y="1825625"/>
            <a:ext cx="10515600" cy="4054475"/>
          </a:xfr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icon to add table</a:t>
            </a:r>
            <a:endParaRPr lang="en-US" dirty="0"/>
          </a:p>
        </p:txBody>
      </p:sp>
      <p:sp>
        <p:nvSpPr>
          <p:cNvPr id="5" name="Slide Number Placeholder 4">
            <a:extLst>
              <a:ext uri="{FF2B5EF4-FFF2-40B4-BE49-F238E27FC236}">
                <a16:creationId xmlns:a16="http://schemas.microsoft.com/office/drawing/2014/main" id="{B22987B8-BA6E-EE2B-BFB9-D52D6D956AF7}"/>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310869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4">
    <p:bg>
      <p:bgPr>
        <a:solidFill>
          <a:schemeClr val="tx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4A07D69-1AF2-A193-316E-DD3803E94269}"/>
              </a:ext>
              <a:ext uri="{C183D7F6-B498-43B3-948B-1728B52AA6E4}">
                <adec:decorative xmlns:adec="http://schemas.microsoft.com/office/drawing/2017/decorative" val="1"/>
              </a:ext>
            </a:extLst>
          </p:cNvPr>
          <p:cNvSpPr/>
          <p:nvPr userDrawn="1"/>
        </p:nvSpPr>
        <p:spPr>
          <a:xfrm>
            <a:off x="565206" y="0"/>
            <a:ext cx="2497096"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4E4D2FA-0049-1792-F6B4-D5FE1EE5A78A}"/>
              </a:ext>
              <a:ext uri="{C183D7F6-B498-43B3-948B-1728B52AA6E4}">
                <adec:decorative xmlns:adec="http://schemas.microsoft.com/office/drawing/2017/decorative" val="1"/>
              </a:ext>
            </a:extLst>
          </p:cNvPr>
          <p:cNvSpPr/>
          <p:nvPr userDrawn="1"/>
        </p:nvSpPr>
        <p:spPr>
          <a:xfrm>
            <a:off x="10392348" y="0"/>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86E6ACF-3879-BE02-100B-2096C22357AB}"/>
              </a:ext>
              <a:ext uri="{C183D7F6-B498-43B3-948B-1728B52AA6E4}">
                <adec:decorative xmlns:adec="http://schemas.microsoft.com/office/drawing/2017/decorative" val="1"/>
              </a:ext>
            </a:extLst>
          </p:cNvPr>
          <p:cNvSpPr/>
          <p:nvPr userDrawn="1"/>
        </p:nvSpPr>
        <p:spPr>
          <a:xfrm>
            <a:off x="764323"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2E74699B-D6F0-303E-200A-7017E1842F99}"/>
              </a:ext>
              <a:ext uri="{C183D7F6-B498-43B3-948B-1728B52AA6E4}">
                <adec:decorative xmlns:adec="http://schemas.microsoft.com/office/drawing/2017/decorative" val="1"/>
              </a:ext>
            </a:extLst>
          </p:cNvPr>
          <p:cNvGrpSpPr/>
          <p:nvPr userDrawn="1"/>
        </p:nvGrpSpPr>
        <p:grpSpPr>
          <a:xfrm>
            <a:off x="7506739" y="2603777"/>
            <a:ext cx="4120055" cy="4308449"/>
            <a:chOff x="5656746" y="820557"/>
            <a:chExt cx="4120055" cy="4308449"/>
          </a:xfrm>
        </p:grpSpPr>
        <p:pic>
          <p:nvPicPr>
            <p:cNvPr id="7" name="Graphic 6">
              <a:extLst>
                <a:ext uri="{FF2B5EF4-FFF2-40B4-BE49-F238E27FC236}">
                  <a16:creationId xmlns:a16="http://schemas.microsoft.com/office/drawing/2014/main" id="{9C9E38E0-92AE-5063-B259-A22230AA6A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1" name="Graphic 10">
              <a:extLst>
                <a:ext uri="{FF2B5EF4-FFF2-40B4-BE49-F238E27FC236}">
                  <a16:creationId xmlns:a16="http://schemas.microsoft.com/office/drawing/2014/main" id="{7260EEF0-1C13-AD9A-0967-0460B979EA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00852" y="1825625"/>
            <a:ext cx="4678975" cy="4517302"/>
          </a:xfrm>
        </p:spPr>
        <p:txBody>
          <a:bodyPr>
            <a:normAutofit/>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38FE848A-1123-37B6-C43C-5DC49EE0A1D8}"/>
              </a:ext>
            </a:extLst>
          </p:cNvPr>
          <p:cNvSpPr>
            <a:spLocks noGrp="1"/>
          </p:cNvSpPr>
          <p:nvPr>
            <p:ph idx="11" hasCustomPrompt="1"/>
          </p:nvPr>
        </p:nvSpPr>
        <p:spPr>
          <a:xfrm>
            <a:off x="6412173" y="1825625"/>
            <a:ext cx="4678975" cy="4517302"/>
          </a:xfrm>
        </p:spPr>
        <p:txBody>
          <a:bodyPr>
            <a:normAutofit/>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11">
            <a:extLst>
              <a:ext uri="{FF2B5EF4-FFF2-40B4-BE49-F238E27FC236}">
                <a16:creationId xmlns:a16="http://schemas.microsoft.com/office/drawing/2014/main" id="{0FB0C591-7E28-3722-4795-07BFB9ED09CF}"/>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02851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050290D7-ABD3-D880-F002-A497290AC094}"/>
              </a:ext>
              <a:ext uri="{C183D7F6-B498-43B3-948B-1728B52AA6E4}">
                <adec:decorative xmlns:adec="http://schemas.microsoft.com/office/drawing/2017/decorative" val="1"/>
              </a:ext>
            </a:extLst>
          </p:cNvPr>
          <p:cNvSpPr/>
          <p:nvPr userDrawn="1"/>
        </p:nvSpPr>
        <p:spPr>
          <a:xfrm>
            <a:off x="-3245" y="-3248"/>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Rectangle 5">
            <a:extLst>
              <a:ext uri="{FF2B5EF4-FFF2-40B4-BE49-F238E27FC236}">
                <a16:creationId xmlns:a16="http://schemas.microsoft.com/office/drawing/2014/main" id="{05312039-7E28-974D-ED1C-90F1E53E9C97}"/>
              </a:ext>
              <a:ext uri="{C183D7F6-B498-43B3-948B-1728B52AA6E4}">
                <adec:decorative xmlns:adec="http://schemas.microsoft.com/office/drawing/2017/decorative" val="1"/>
              </a:ext>
            </a:extLst>
          </p:cNvPr>
          <p:cNvSpPr/>
          <p:nvPr userDrawn="1"/>
        </p:nvSpPr>
        <p:spPr>
          <a:xfrm>
            <a:off x="11301493" y="0"/>
            <a:ext cx="109162"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4C39822-D546-CAF5-43A0-84756C8C7B6B}"/>
              </a:ext>
              <a:ext uri="{C183D7F6-B498-43B3-948B-1728B52AA6E4}">
                <adec:decorative xmlns:adec="http://schemas.microsoft.com/office/drawing/2017/decorative" val="1"/>
              </a:ext>
            </a:extLst>
          </p:cNvPr>
          <p:cNvSpPr/>
          <p:nvPr userDrawn="1"/>
        </p:nvSpPr>
        <p:spPr>
          <a:xfrm>
            <a:off x="10761785" y="0"/>
            <a:ext cx="2720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FAD7832-54F8-F683-7C5A-71ABBBD6D13E}"/>
              </a:ext>
              <a:ext uri="{C183D7F6-B498-43B3-948B-1728B52AA6E4}">
                <adec:decorative xmlns:adec="http://schemas.microsoft.com/office/drawing/2017/decorative" val="1"/>
              </a:ext>
            </a:extLst>
          </p:cNvPr>
          <p:cNvSpPr/>
          <p:nvPr userDrawn="1"/>
        </p:nvSpPr>
        <p:spPr>
          <a:xfrm>
            <a:off x="301555" y="270595"/>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20675" y="382344"/>
            <a:ext cx="4377767" cy="2719337"/>
          </a:xfrm>
        </p:spPr>
        <p:txBody>
          <a:bodyPr anchor="b">
            <a:normAutofit/>
          </a:bodyPr>
          <a:lstStyle>
            <a:lvl1pPr algn="l">
              <a:defRPr sz="4400" b="1" spc="0" baseline="0"/>
            </a:lvl1pPr>
          </a:lstStyle>
          <a:p>
            <a:r>
              <a:rPr lang="en-US" dirty="0"/>
              <a:t>Click to add title</a:t>
            </a:r>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911745" y="1751759"/>
            <a:ext cx="5394960" cy="3997325"/>
          </a:xfrm>
          <a:prstGeom prst="roundRect">
            <a:avLst>
              <a:gd name="adj" fmla="val 5229"/>
            </a:avLst>
          </a:prstGeom>
        </p:spPr>
        <p:txBody>
          <a:bodyPr/>
          <a:lstStyle>
            <a:lvl1pPr marL="0" indent="0" algn="ctr">
              <a:buNone/>
              <a:defRPr/>
            </a:lvl1pPr>
          </a:lstStyle>
          <a:p>
            <a:r>
              <a:rPr lang="en-US" dirty="0"/>
              <a:t>Click icon to add picture </a:t>
            </a:r>
          </a:p>
        </p:txBody>
      </p:sp>
      <p:sp>
        <p:nvSpPr>
          <p:cNvPr id="43" name="Content Placeholder 42">
            <a:extLst>
              <a:ext uri="{FF2B5EF4-FFF2-40B4-BE49-F238E27FC236}">
                <a16:creationId xmlns:a16="http://schemas.microsoft.com/office/drawing/2014/main" id="{6EE87FA3-5409-C076-826E-A5685EB21E22}"/>
              </a:ext>
            </a:extLst>
          </p:cNvPr>
          <p:cNvSpPr>
            <a:spLocks noGrp="1"/>
          </p:cNvSpPr>
          <p:nvPr>
            <p:ph sz="quarter" idx="11" hasCustomPrompt="1"/>
          </p:nvPr>
        </p:nvSpPr>
        <p:spPr>
          <a:xfrm>
            <a:off x="7029992" y="3340800"/>
            <a:ext cx="4368450" cy="3166331"/>
          </a:xfrm>
        </p:spPr>
        <p:txBody>
          <a:bodyPr>
            <a:normAutofit/>
          </a:bodyPr>
          <a:lstStyle>
            <a:lvl1pPr marL="0" indent="0">
              <a:lnSpc>
                <a:spcPct val="90000"/>
              </a:lnSpc>
              <a:spcBef>
                <a:spcPts val="1000"/>
              </a:spcBef>
              <a:buFont typeface="Arial" panose="020B0604020202020204" pitchFamily="34" charset="0"/>
              <a:buNone/>
              <a:defRPr sz="2000"/>
            </a:lvl1pPr>
            <a:lvl2pPr marL="571500" indent="0">
              <a:lnSpc>
                <a:spcPct val="90000"/>
              </a:lnSpc>
              <a:spcBef>
                <a:spcPts val="1000"/>
              </a:spcBef>
              <a:buFont typeface="Arial" panose="020B0604020202020204" pitchFamily="34" charset="0"/>
              <a:buNone/>
              <a:defRPr sz="1800"/>
            </a:lvl2pPr>
            <a:lvl3pPr marL="971550" indent="0">
              <a:lnSpc>
                <a:spcPct val="90000"/>
              </a:lnSpc>
              <a:spcBef>
                <a:spcPts val="1000"/>
              </a:spcBef>
              <a:buFont typeface="Arial" panose="020B0604020202020204" pitchFamily="34" charset="0"/>
              <a:buNone/>
              <a:defRPr sz="1600"/>
            </a:lvl3pPr>
            <a:lvl4pPr marL="1428750" indent="0">
              <a:lnSpc>
                <a:spcPct val="90000"/>
              </a:lnSpc>
              <a:spcBef>
                <a:spcPts val="1000"/>
              </a:spcBef>
              <a:buFont typeface="Arial" panose="020B0604020202020204" pitchFamily="34" charset="0"/>
              <a:buNone/>
              <a:defRPr sz="1400"/>
            </a:lvl4pPr>
            <a:lvl5pPr marL="1885950" indent="0">
              <a:lnSpc>
                <a:spcPct val="90000"/>
              </a:lnSpc>
              <a:spcBef>
                <a:spcPts val="1000"/>
              </a:spcBef>
              <a:buFont typeface="Arial" panose="020B0604020202020204" pitchFamily="34" charset="0"/>
              <a:buNone/>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27932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lstStyle/>
          <a:p>
            <a:r>
              <a:rPr lang="en-US" dirty="0"/>
              <a:t>Click to add title</a:t>
            </a:r>
          </a:p>
        </p:txBody>
      </p:sp>
      <p:sp>
        <p:nvSpPr>
          <p:cNvPr id="3" name="Date Placeholder 2">
            <a:extLst>
              <a:ext uri="{FF2B5EF4-FFF2-40B4-BE49-F238E27FC236}">
                <a16:creationId xmlns:a16="http://schemas.microsoft.com/office/drawing/2014/main" id="{F284CE42-5F4D-E722-7ABC-852575A3EBAF}"/>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752FCB7E-A25D-2786-57F4-CAC8C0B7EE0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B908020-3841-3809-A971-C013AF1CA4DB}"/>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76D726-924C-E5EB-B28C-E3B9B44623EE}"/>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8279A287-35CA-B289-525D-D67FB24B3B9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5EB2365-305E-AE99-1CD4-605540C718EB}"/>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Freeform 8">
            <a:extLst>
              <a:ext uri="{FF2B5EF4-FFF2-40B4-BE49-F238E27FC236}">
                <a16:creationId xmlns:a16="http://schemas.microsoft.com/office/drawing/2014/main" id="{F31C49C2-4E92-6564-1A68-190EFACC56DC}"/>
              </a:ext>
              <a:ext uri="{C183D7F6-B498-43B3-948B-1728B52AA6E4}">
                <adec:decorative xmlns:adec="http://schemas.microsoft.com/office/drawing/2017/decorative" val="1"/>
              </a:ext>
            </a:extLst>
          </p:cNvPr>
          <p:cNvSpPr/>
          <p:nvPr userDrawn="1"/>
        </p:nvSpPr>
        <p:spPr>
          <a:xfrm flipH="1">
            <a:off x="0" y="0"/>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Rectangle 6">
            <a:extLst>
              <a:ext uri="{FF2B5EF4-FFF2-40B4-BE49-F238E27FC236}">
                <a16:creationId xmlns:a16="http://schemas.microsoft.com/office/drawing/2014/main" id="{5003C2B3-3873-7FFA-2567-57F2F6ABBFCB}"/>
              </a:ext>
              <a:ext uri="{C183D7F6-B498-43B3-948B-1728B52AA6E4}">
                <adec:decorative xmlns:adec="http://schemas.microsoft.com/office/drawing/2017/decorative" val="1"/>
              </a:ext>
            </a:extLst>
          </p:cNvPr>
          <p:cNvSpPr/>
          <p:nvPr userDrawn="1"/>
        </p:nvSpPr>
        <p:spPr>
          <a:xfrm>
            <a:off x="763334" y="0"/>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3619A50-ADC7-AA30-E96F-D0853D0DD7C6}"/>
              </a:ext>
              <a:ext uri="{C183D7F6-B498-43B3-948B-1728B52AA6E4}">
                <adec:decorative xmlns:adec="http://schemas.microsoft.com/office/drawing/2017/decorative" val="1"/>
              </a:ext>
            </a:extLst>
          </p:cNvPr>
          <p:cNvSpPr/>
          <p:nvPr userDrawn="1"/>
        </p:nvSpPr>
        <p:spPr>
          <a:xfrm>
            <a:off x="1265016"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6447AC2-F09C-2AC2-0522-F871987D66DB}"/>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467140" y="576470"/>
            <a:ext cx="4831209" cy="2266121"/>
          </a:xfrm>
        </p:spPr>
        <p:txBody>
          <a:bodyPr anchor="ctr">
            <a:normAutofit/>
          </a:bodyPr>
          <a:lstStyle>
            <a:lvl1pPr algn="r">
              <a:defRPr sz="4400" b="0" spc="0" baseline="0"/>
            </a:lvl1pPr>
          </a:lstStyle>
          <a:p>
            <a:r>
              <a:rPr lang="en-US"/>
              <a:t>Click to edit Master title style</a:t>
            </a:r>
            <a:endParaRPr lang="en-US" dirty="0"/>
          </a:p>
        </p:txBody>
      </p:sp>
      <p:sp>
        <p:nvSpPr>
          <p:cNvPr id="17" name="Content Placeholder 16">
            <a:extLst>
              <a:ext uri="{FF2B5EF4-FFF2-40B4-BE49-F238E27FC236}">
                <a16:creationId xmlns:a16="http://schemas.microsoft.com/office/drawing/2014/main" id="{7C3A4AA6-1D0C-DE79-F399-33299CB812C6}"/>
              </a:ext>
            </a:extLst>
          </p:cNvPr>
          <p:cNvSpPr>
            <a:spLocks noGrp="1"/>
          </p:cNvSpPr>
          <p:nvPr>
            <p:ph sz="quarter" idx="11" hasCustomPrompt="1"/>
          </p:nvPr>
        </p:nvSpPr>
        <p:spPr>
          <a:xfrm>
            <a:off x="467139" y="3031435"/>
            <a:ext cx="4831209" cy="3478944"/>
          </a:xfrm>
        </p:spPr>
        <p:txBody>
          <a:bodyPr>
            <a:normAutofit/>
          </a:bodyPr>
          <a:lstStyle>
            <a:lvl1pPr marL="0" indent="0" algn="r">
              <a:lnSpc>
                <a:spcPct val="100000"/>
              </a:lnSpc>
              <a:spcBef>
                <a:spcPts val="1000"/>
              </a:spcBef>
              <a:buNone/>
              <a:defRPr sz="2400"/>
            </a:lvl1pPr>
            <a:lvl2pPr marL="457200" indent="0" algn="r">
              <a:lnSpc>
                <a:spcPct val="100000"/>
              </a:lnSpc>
              <a:spcBef>
                <a:spcPts val="1000"/>
              </a:spcBef>
              <a:buNone/>
              <a:defRPr sz="2000"/>
            </a:lvl2pPr>
            <a:lvl3pPr marL="914400" indent="0" algn="r">
              <a:lnSpc>
                <a:spcPct val="100000"/>
              </a:lnSpc>
              <a:spcBef>
                <a:spcPts val="1000"/>
              </a:spcBef>
              <a:buNone/>
              <a:defRPr sz="1800"/>
            </a:lvl3pPr>
            <a:lvl4pPr marL="1371600" indent="0" algn="r">
              <a:lnSpc>
                <a:spcPct val="100000"/>
              </a:lnSpc>
              <a:spcBef>
                <a:spcPts val="1000"/>
              </a:spcBef>
              <a:buNone/>
              <a:defRPr sz="1600"/>
            </a:lvl4pPr>
            <a:lvl5pPr marL="1828800" indent="0" algn="r">
              <a:lnSpc>
                <a:spcPct val="100000"/>
              </a:lnSpc>
              <a:spcBef>
                <a:spcPts val="1000"/>
              </a:spcBef>
              <a:buNone/>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5890039" y="1751216"/>
            <a:ext cx="5394960" cy="3997325"/>
          </a:xfrm>
          <a:prstGeom prst="roundRect">
            <a:avLst>
              <a:gd name="adj" fmla="val 5229"/>
            </a:avLst>
          </a:prstGeom>
        </p:spPr>
        <p:txBody>
          <a:bodyPr/>
          <a:lstStyle>
            <a:lvl1pPr marL="0" indent="0" algn="ctr">
              <a:buNone/>
              <a:defRPr/>
            </a:lvl1pPr>
          </a:lstStyle>
          <a:p>
            <a:r>
              <a:rPr lang="en-US" dirty="0"/>
              <a:t>Click icon to add picture </a:t>
            </a:r>
          </a:p>
        </p:txBody>
      </p:sp>
      <p:sp>
        <p:nvSpPr>
          <p:cNvPr id="11" name="Slide Number Placeholder 10">
            <a:extLst>
              <a:ext uri="{FF2B5EF4-FFF2-40B4-BE49-F238E27FC236}">
                <a16:creationId xmlns:a16="http://schemas.microsoft.com/office/drawing/2014/main" id="{F1E58A54-F746-59CF-007A-329493EC502C}"/>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453075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Right 1">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6A991E4A-E418-E9C0-B35B-0A81DCE3AB54}"/>
              </a:ext>
              <a:ext uri="{C183D7F6-B498-43B3-948B-1728B52AA6E4}">
                <adec:decorative xmlns:adec="http://schemas.microsoft.com/office/drawing/2017/decorative" val="1"/>
              </a:ext>
            </a:extLst>
          </p:cNvPr>
          <p:cNvSpPr/>
          <p:nvPr userDrawn="1"/>
        </p:nvSpPr>
        <p:spPr>
          <a:xfrm>
            <a:off x="-3245" y="-3248"/>
            <a:ext cx="12192000" cy="6858000"/>
          </a:xfrm>
          <a:custGeom>
            <a:avLst/>
            <a:gdLst>
              <a:gd name="connsiteX0" fmla="*/ 1138655 w 12192000"/>
              <a:gd name="connsiteY0" fmla="*/ 1746908 h 6858000"/>
              <a:gd name="connsiteX1" fmla="*/ 913599 w 12192000"/>
              <a:gd name="connsiteY1" fmla="*/ 1971964 h 6858000"/>
              <a:gd name="connsiteX2" fmla="*/ 913599 w 12192000"/>
              <a:gd name="connsiteY2" fmla="*/ 5520711 h 6858000"/>
              <a:gd name="connsiteX3" fmla="*/ 1138655 w 12192000"/>
              <a:gd name="connsiteY3" fmla="*/ 5745767 h 6858000"/>
              <a:gd name="connsiteX4" fmla="*/ 6091846 w 12192000"/>
              <a:gd name="connsiteY4" fmla="*/ 5745767 h 6858000"/>
              <a:gd name="connsiteX5" fmla="*/ 6316902 w 12192000"/>
              <a:gd name="connsiteY5" fmla="*/ 5520711 h 6858000"/>
              <a:gd name="connsiteX6" fmla="*/ 6316902 w 12192000"/>
              <a:gd name="connsiteY6" fmla="*/ 1971964 h 6858000"/>
              <a:gd name="connsiteX7" fmla="*/ 6091846 w 12192000"/>
              <a:gd name="connsiteY7" fmla="*/ 1746908 h 6858000"/>
              <a:gd name="connsiteX8" fmla="*/ 12184610 w 12192000"/>
              <a:gd name="connsiteY8" fmla="*/ 0 h 6858000"/>
              <a:gd name="connsiteX9" fmla="*/ 12192000 w 12192000"/>
              <a:gd name="connsiteY9" fmla="*/ 0 h 6858000"/>
              <a:gd name="connsiteX10" fmla="*/ 12192000 w 12192000"/>
              <a:gd name="connsiteY10" fmla="*/ 6858000 h 6858000"/>
              <a:gd name="connsiteX11" fmla="*/ 12184610 w 12192000"/>
              <a:gd name="connsiteY11" fmla="*/ 6858000 h 6858000"/>
              <a:gd name="connsiteX12" fmla="*/ 0 w 12192000"/>
              <a:gd name="connsiteY12" fmla="*/ 0 h 6858000"/>
              <a:gd name="connsiteX13" fmla="*/ 918140 w 12192000"/>
              <a:gd name="connsiteY13" fmla="*/ 0 h 6858000"/>
              <a:gd name="connsiteX14" fmla="*/ 918140 w 12192000"/>
              <a:gd name="connsiteY14" fmla="*/ 1010539 h 6858000"/>
              <a:gd name="connsiteX15" fmla="*/ 1195741 w 12192000"/>
              <a:gd name="connsiteY15" fmla="*/ 1288140 h 6858000"/>
              <a:gd name="connsiteX16" fmla="*/ 6043842 w 12192000"/>
              <a:gd name="connsiteY16" fmla="*/ 1288140 h 6858000"/>
              <a:gd name="connsiteX17" fmla="*/ 6321443 w 12192000"/>
              <a:gd name="connsiteY17" fmla="*/ 1010539 h 6858000"/>
              <a:gd name="connsiteX18" fmla="*/ 6321443 w 12192000"/>
              <a:gd name="connsiteY18" fmla="*/ 0 h 6858000"/>
              <a:gd name="connsiteX19" fmla="*/ 11019692 w 12192000"/>
              <a:gd name="connsiteY19" fmla="*/ 0 h 6858000"/>
              <a:gd name="connsiteX20" fmla="*/ 11019692 w 12192000"/>
              <a:gd name="connsiteY20" fmla="*/ 6858000 h 6858000"/>
              <a:gd name="connsiteX21" fmla="*/ 6283982 w 12192000"/>
              <a:gd name="connsiteY21" fmla="*/ 6858000 h 6858000"/>
              <a:gd name="connsiteX22" fmla="*/ 6283982 w 12192000"/>
              <a:gd name="connsiteY22" fmla="*/ 6429590 h 6858000"/>
              <a:gd name="connsiteX23" fmla="*/ 6058926 w 12192000"/>
              <a:gd name="connsiteY23" fmla="*/ 6204534 h 6858000"/>
              <a:gd name="connsiteX24" fmla="*/ 1105735 w 12192000"/>
              <a:gd name="connsiteY24" fmla="*/ 6204534 h 6858000"/>
              <a:gd name="connsiteX25" fmla="*/ 880679 w 12192000"/>
              <a:gd name="connsiteY25" fmla="*/ 6429590 h 6858000"/>
              <a:gd name="connsiteX26" fmla="*/ 880679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close/>
                <a:moveTo>
                  <a:pt x="12184610" y="0"/>
                </a:moveTo>
                <a:lnTo>
                  <a:pt x="12192000" y="0"/>
                </a:lnTo>
                <a:lnTo>
                  <a:pt x="12192000" y="6858000"/>
                </a:lnTo>
                <a:lnTo>
                  <a:pt x="12184610" y="6858000"/>
                </a:lnTo>
                <a:close/>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1019692" y="0"/>
                </a:lnTo>
                <a:lnTo>
                  <a:pt x="11019692"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 name="Group 7">
            <a:extLst>
              <a:ext uri="{FF2B5EF4-FFF2-40B4-BE49-F238E27FC236}">
                <a16:creationId xmlns:a16="http://schemas.microsoft.com/office/drawing/2014/main" id="{63315A23-2C00-4A7E-B9E9-65CF734EE176}"/>
              </a:ext>
              <a:ext uri="{C183D7F6-B498-43B3-948B-1728B52AA6E4}">
                <adec:decorative xmlns:adec="http://schemas.microsoft.com/office/drawing/2017/decorative" val="1"/>
              </a:ext>
            </a:extLst>
          </p:cNvPr>
          <p:cNvGrpSpPr/>
          <p:nvPr userDrawn="1"/>
        </p:nvGrpSpPr>
        <p:grpSpPr>
          <a:xfrm>
            <a:off x="8068700" y="1116391"/>
            <a:ext cx="4120055" cy="4308449"/>
            <a:chOff x="5656746" y="820557"/>
            <a:chExt cx="4120055" cy="4308449"/>
          </a:xfrm>
        </p:grpSpPr>
        <p:pic>
          <p:nvPicPr>
            <p:cNvPr id="9" name="Graphic 8">
              <a:extLst>
                <a:ext uri="{FF2B5EF4-FFF2-40B4-BE49-F238E27FC236}">
                  <a16:creationId xmlns:a16="http://schemas.microsoft.com/office/drawing/2014/main" id="{CFF8075D-03CC-DDD4-332C-F26F61AF7F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1" name="Graphic 10">
              <a:extLst>
                <a:ext uri="{FF2B5EF4-FFF2-40B4-BE49-F238E27FC236}">
                  <a16:creationId xmlns:a16="http://schemas.microsoft.com/office/drawing/2014/main" id="{DE03B7A5-6E3E-5DC1-6705-A3B82F408C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13" name="Rectangle 12">
            <a:extLst>
              <a:ext uri="{FF2B5EF4-FFF2-40B4-BE49-F238E27FC236}">
                <a16:creationId xmlns:a16="http://schemas.microsoft.com/office/drawing/2014/main" id="{BFAD7832-54F8-F683-7C5A-71ABBBD6D13E}"/>
              </a:ext>
              <a:ext uri="{C183D7F6-B498-43B3-948B-1728B52AA6E4}">
                <adec:decorative xmlns:adec="http://schemas.microsoft.com/office/drawing/2017/decorative" val="1"/>
              </a:ext>
            </a:extLst>
          </p:cNvPr>
          <p:cNvSpPr/>
          <p:nvPr userDrawn="1"/>
        </p:nvSpPr>
        <p:spPr>
          <a:xfrm>
            <a:off x="301555" y="270595"/>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20675" y="480627"/>
            <a:ext cx="4505155" cy="2894495"/>
          </a:xfrm>
        </p:spPr>
        <p:txBody>
          <a:bodyPr anchor="b">
            <a:normAutofit/>
          </a:bodyPr>
          <a:lstStyle>
            <a:lvl1pPr algn="l">
              <a:defRPr sz="4400" b="0" spc="0" baseline="0"/>
            </a:lvl1pPr>
          </a:lstStyle>
          <a:p>
            <a:r>
              <a:rPr lang="en-US" dirty="0"/>
              <a:t>Click to add title</a:t>
            </a:r>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915410" y="1751759"/>
            <a:ext cx="5394960" cy="3997325"/>
          </a:xfrm>
          <a:prstGeom prst="roundRect">
            <a:avLst>
              <a:gd name="adj" fmla="val 5229"/>
            </a:avLst>
          </a:prstGeo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icon to add picture </a:t>
            </a:r>
          </a:p>
          <a:p>
            <a:endParaRPr lang="en-US" dirty="0"/>
          </a:p>
        </p:txBody>
      </p:sp>
      <p:sp>
        <p:nvSpPr>
          <p:cNvPr id="43" name="Content Placeholder 42">
            <a:extLst>
              <a:ext uri="{FF2B5EF4-FFF2-40B4-BE49-F238E27FC236}">
                <a16:creationId xmlns:a16="http://schemas.microsoft.com/office/drawing/2014/main" id="{6EE87FA3-5409-C076-826E-A5685EB21E22}"/>
              </a:ext>
            </a:extLst>
          </p:cNvPr>
          <p:cNvSpPr>
            <a:spLocks noGrp="1"/>
          </p:cNvSpPr>
          <p:nvPr>
            <p:ph sz="quarter" idx="11" hasCustomPrompt="1"/>
          </p:nvPr>
        </p:nvSpPr>
        <p:spPr>
          <a:xfrm>
            <a:off x="7021313" y="3505200"/>
            <a:ext cx="4029859" cy="3001963"/>
          </a:xfrm>
        </p:spPr>
        <p:txBody>
          <a:bodyPr>
            <a:normAutofit/>
          </a:bodyPr>
          <a:lstStyle>
            <a:lvl1pPr marL="0" indent="0">
              <a:lnSpc>
                <a:spcPct val="100000"/>
              </a:lnSpc>
              <a:spcBef>
                <a:spcPts val="1000"/>
              </a:spcBef>
              <a:buNone/>
              <a:defRPr sz="2400"/>
            </a:lvl1pPr>
            <a:lvl2pPr marL="457200" indent="0">
              <a:lnSpc>
                <a:spcPct val="100000"/>
              </a:lnSpc>
              <a:spcBef>
                <a:spcPts val="1000"/>
              </a:spcBef>
              <a:buNone/>
              <a:defRPr sz="2000"/>
            </a:lvl2pPr>
            <a:lvl3pPr marL="914400" indent="0">
              <a:lnSpc>
                <a:spcPct val="100000"/>
              </a:lnSpc>
              <a:spcBef>
                <a:spcPts val="1000"/>
              </a:spcBef>
              <a:buNone/>
              <a:defRPr sz="1800"/>
            </a:lvl3pPr>
            <a:lvl4pPr marL="1371600" indent="0">
              <a:lnSpc>
                <a:spcPct val="100000"/>
              </a:lnSpc>
              <a:spcBef>
                <a:spcPts val="1000"/>
              </a:spcBef>
              <a:buNone/>
              <a:defRPr sz="1600"/>
            </a:lvl4pPr>
            <a:lvl5pPr marL="1828800" indent="0">
              <a:lnSpc>
                <a:spcPct val="100000"/>
              </a:lnSpc>
              <a:spcBef>
                <a:spcPts val="1000"/>
              </a:spcBef>
              <a:buNone/>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1D52A9BE-2A46-4899-C38E-B513CC1AF11E}"/>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2659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A9EF1CCA-35D0-41F4-BC3D-AA1679C3E60D}"/>
              </a:ext>
              <a:ext uri="{C183D7F6-B498-43B3-948B-1728B52AA6E4}">
                <adec:decorative xmlns:adec="http://schemas.microsoft.com/office/drawing/2017/decorative" val="1"/>
              </a:ext>
            </a:extLst>
          </p:cNvPr>
          <p:cNvGrpSpPr/>
          <p:nvPr userDrawn="1"/>
        </p:nvGrpSpPr>
        <p:grpSpPr>
          <a:xfrm>
            <a:off x="1276514" y="397442"/>
            <a:ext cx="9619886" cy="6623279"/>
            <a:chOff x="1276514" y="397442"/>
            <a:chExt cx="9619886" cy="6623279"/>
          </a:xfrm>
        </p:grpSpPr>
        <p:grpSp>
          <p:nvGrpSpPr>
            <p:cNvPr id="8" name="Group 7">
              <a:extLst>
                <a:ext uri="{FF2B5EF4-FFF2-40B4-BE49-F238E27FC236}">
                  <a16:creationId xmlns:a16="http://schemas.microsoft.com/office/drawing/2014/main" id="{039112C6-05E1-7A58-F9B3-4ED607F0FEB5}"/>
                </a:ext>
              </a:extLst>
            </p:cNvPr>
            <p:cNvGrpSpPr/>
            <p:nvPr userDrawn="1"/>
          </p:nvGrpSpPr>
          <p:grpSpPr>
            <a:xfrm>
              <a:off x="1276514" y="397442"/>
              <a:ext cx="3028206" cy="3166674"/>
              <a:chOff x="5656746" y="820557"/>
              <a:chExt cx="4120055" cy="4308449"/>
            </a:xfrm>
          </p:grpSpPr>
          <p:pic>
            <p:nvPicPr>
              <p:cNvPr id="9" name="Graphic 8">
                <a:extLst>
                  <a:ext uri="{FF2B5EF4-FFF2-40B4-BE49-F238E27FC236}">
                    <a16:creationId xmlns:a16="http://schemas.microsoft.com/office/drawing/2014/main" id="{580B3039-6990-1E35-87E4-6C581CF7BA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0" name="Graphic 9">
                <a:extLst>
                  <a:ext uri="{FF2B5EF4-FFF2-40B4-BE49-F238E27FC236}">
                    <a16:creationId xmlns:a16="http://schemas.microsoft.com/office/drawing/2014/main" id="{37F0331D-9A8D-485F-9469-6B31E3D61C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grpSp>
          <p:nvGrpSpPr>
            <p:cNvPr id="12" name="Group 11">
              <a:extLst>
                <a:ext uri="{FF2B5EF4-FFF2-40B4-BE49-F238E27FC236}">
                  <a16:creationId xmlns:a16="http://schemas.microsoft.com/office/drawing/2014/main" id="{D1BCBEDD-D6D8-B22D-46D2-C061FBDFE326}"/>
                </a:ext>
              </a:extLst>
            </p:cNvPr>
            <p:cNvGrpSpPr/>
            <p:nvPr userDrawn="1"/>
          </p:nvGrpSpPr>
          <p:grpSpPr>
            <a:xfrm>
              <a:off x="6776345" y="2712272"/>
              <a:ext cx="4120055" cy="4308449"/>
              <a:chOff x="5656746" y="820557"/>
              <a:chExt cx="4120055" cy="4308449"/>
            </a:xfrm>
          </p:grpSpPr>
          <p:pic>
            <p:nvPicPr>
              <p:cNvPr id="13" name="Graphic 12">
                <a:extLst>
                  <a:ext uri="{FF2B5EF4-FFF2-40B4-BE49-F238E27FC236}">
                    <a16:creationId xmlns:a16="http://schemas.microsoft.com/office/drawing/2014/main" id="{43D2104B-238A-6958-53E9-4C3CFC4C99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4" name="Graphic 13">
                <a:extLst>
                  <a:ext uri="{FF2B5EF4-FFF2-40B4-BE49-F238E27FC236}">
                    <a16:creationId xmlns:a16="http://schemas.microsoft.com/office/drawing/2014/main" id="{FE1FCD13-2E12-4019-9FCB-3A53D17321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grpSp>
      <p:sp>
        <p:nvSpPr>
          <p:cNvPr id="7" name="Rectangle 6">
            <a:extLst>
              <a:ext uri="{FF2B5EF4-FFF2-40B4-BE49-F238E27FC236}">
                <a16:creationId xmlns:a16="http://schemas.microsoft.com/office/drawing/2014/main" id="{7CEA9FD7-5B24-27A7-2BB5-A937B6A4DA0F}"/>
              </a:ext>
              <a:ext uri="{C183D7F6-B498-43B3-948B-1728B52AA6E4}">
                <adec:decorative xmlns:adec="http://schemas.microsoft.com/office/drawing/2017/decorative" val="1"/>
              </a:ext>
            </a:extLst>
          </p:cNvPr>
          <p:cNvSpPr/>
          <p:nvPr userDrawn="1"/>
        </p:nvSpPr>
        <p:spPr>
          <a:xfrm>
            <a:off x="10389386"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C3731B0-8EE6-11A7-D5EB-431792C487D8}"/>
              </a:ext>
              <a:ext uri="{C183D7F6-B498-43B3-948B-1728B52AA6E4}">
                <adec:decorative xmlns:adec="http://schemas.microsoft.com/office/drawing/2017/decorative" val="1"/>
              </a:ext>
            </a:extLst>
          </p:cNvPr>
          <p:cNvSpPr/>
          <p:nvPr userDrawn="1"/>
        </p:nvSpPr>
        <p:spPr>
          <a:xfrm>
            <a:off x="442568" y="0"/>
            <a:ext cx="2108126"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6EEE179-0672-B497-0D0F-DF7C0E09DFC9}"/>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18745" y="507244"/>
            <a:ext cx="9143999" cy="2162065"/>
          </a:xfrm>
        </p:spPr>
        <p:txBody>
          <a:bodyPr anchor="b">
            <a:normAutofit/>
          </a:bodyPr>
          <a:lstStyle>
            <a:lvl1pPr algn="l">
              <a:defRPr sz="4800" b="1"/>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2552700" y="3586281"/>
            <a:ext cx="7086600" cy="2286000"/>
          </a:xfrm>
        </p:spPr>
        <p:txBody>
          <a:bodyPr>
            <a:normAutofit/>
          </a:bodyPr>
          <a:lstStyle>
            <a:lvl1pPr marL="0" indent="0" algn="ctr">
              <a:lnSpc>
                <a:spcPct val="100000"/>
              </a:lnSpc>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Slide Number Placeholder 5">
            <a:extLst>
              <a:ext uri="{FF2B5EF4-FFF2-40B4-BE49-F238E27FC236}">
                <a16:creationId xmlns:a16="http://schemas.microsoft.com/office/drawing/2014/main" id="{0E8AEB78-507E-76A4-533C-B685FBB93E63}"/>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630715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Right 2">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08A07D-9CD9-61E7-5307-509E256E3280}"/>
              </a:ext>
              <a:ext uri="{C183D7F6-B498-43B3-948B-1728B52AA6E4}">
                <adec:decorative xmlns:adec="http://schemas.microsoft.com/office/drawing/2017/decorative" val="1"/>
              </a:ext>
            </a:extLst>
          </p:cNvPr>
          <p:cNvSpPr/>
          <p:nvPr userDrawn="1"/>
        </p:nvSpPr>
        <p:spPr>
          <a:xfrm>
            <a:off x="968196" y="0"/>
            <a:ext cx="2497096"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6D3D556-F10A-EC7C-0757-E00C6BD1151D}"/>
              </a:ext>
              <a:ext uri="{C183D7F6-B498-43B3-948B-1728B52AA6E4}">
                <adec:decorative xmlns:adec="http://schemas.microsoft.com/office/drawing/2017/decorative" val="1"/>
              </a:ext>
            </a:extLst>
          </p:cNvPr>
          <p:cNvSpPr/>
          <p:nvPr userDrawn="1"/>
        </p:nvSpPr>
        <p:spPr>
          <a:xfrm>
            <a:off x="5755612" y="0"/>
            <a:ext cx="39699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0F434F37-A346-4DC3-ACA1-FE0B5DD0A9D0}"/>
              </a:ext>
              <a:ext uri="{C183D7F6-B498-43B3-948B-1728B52AA6E4}">
                <adec:decorative xmlns:adec="http://schemas.microsoft.com/office/drawing/2017/decorative" val="1"/>
              </a:ext>
            </a:extLst>
          </p:cNvPr>
          <p:cNvGrpSpPr/>
          <p:nvPr userDrawn="1"/>
        </p:nvGrpSpPr>
        <p:grpSpPr>
          <a:xfrm>
            <a:off x="1405264" y="1517829"/>
            <a:ext cx="4120055" cy="4308449"/>
            <a:chOff x="5656746" y="820557"/>
            <a:chExt cx="4120055" cy="4308449"/>
          </a:xfrm>
        </p:grpSpPr>
        <p:pic>
          <p:nvPicPr>
            <p:cNvPr id="6" name="Graphic 5">
              <a:extLst>
                <a:ext uri="{FF2B5EF4-FFF2-40B4-BE49-F238E27FC236}">
                  <a16:creationId xmlns:a16="http://schemas.microsoft.com/office/drawing/2014/main" id="{1CD6BFE6-65DF-2EFD-2AB8-EF54AE6EDE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5" name="Graphic 14">
              <a:extLst>
                <a:ext uri="{FF2B5EF4-FFF2-40B4-BE49-F238E27FC236}">
                  <a16:creationId xmlns:a16="http://schemas.microsoft.com/office/drawing/2014/main" id="{772A018D-5452-637A-6EFC-8A1C55CE03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21" name="Rectangle 20">
            <a:extLst>
              <a:ext uri="{FF2B5EF4-FFF2-40B4-BE49-F238E27FC236}">
                <a16:creationId xmlns:a16="http://schemas.microsoft.com/office/drawing/2014/main" id="{43AED969-CB3F-45E5-4B56-8D4841A04265}"/>
              </a:ext>
              <a:ext uri="{C183D7F6-B498-43B3-948B-1728B52AA6E4}">
                <adec:decorative xmlns:adec="http://schemas.microsoft.com/office/drawing/2017/decorative" val="1"/>
              </a:ext>
            </a:extLst>
          </p:cNvPr>
          <p:cNvSpPr/>
          <p:nvPr userDrawn="1"/>
        </p:nvSpPr>
        <p:spPr>
          <a:xfrm>
            <a:off x="2653444"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6EEE179-0672-B497-0D0F-DF7C0E09DFC9}"/>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7523" y="750316"/>
            <a:ext cx="5469591" cy="2066052"/>
          </a:xfrm>
        </p:spPr>
        <p:txBody>
          <a:bodyPr anchor="ctr">
            <a:normAutofit/>
          </a:bodyPr>
          <a:lstStyle>
            <a:lvl1pPr algn="l">
              <a:defRPr sz="4400" b="0"/>
            </a:lvl1pPr>
          </a:lstStyle>
          <a:p>
            <a:r>
              <a:rPr lang="en-US" dirty="0"/>
              <a:t>Click to add title</a:t>
            </a:r>
          </a:p>
        </p:txBody>
      </p:sp>
      <p:sp>
        <p:nvSpPr>
          <p:cNvPr id="23" name="Content Placeholder 22">
            <a:extLst>
              <a:ext uri="{FF2B5EF4-FFF2-40B4-BE49-F238E27FC236}">
                <a16:creationId xmlns:a16="http://schemas.microsoft.com/office/drawing/2014/main" id="{5F3BAA8E-44E6-12B3-F690-09AB8C245E99}"/>
              </a:ext>
            </a:extLst>
          </p:cNvPr>
          <p:cNvSpPr>
            <a:spLocks noGrp="1"/>
          </p:cNvSpPr>
          <p:nvPr>
            <p:ph sz="quarter" idx="10" hasCustomPrompt="1"/>
          </p:nvPr>
        </p:nvSpPr>
        <p:spPr>
          <a:xfrm>
            <a:off x="6297703" y="2884989"/>
            <a:ext cx="4768850" cy="3625392"/>
          </a:xfrm>
        </p:spPr>
        <p:txBody>
          <a:bodyPr>
            <a:normAutofit/>
          </a:bodyPr>
          <a:lstStyle>
            <a:lvl1pPr marL="0" indent="0">
              <a:lnSpc>
                <a:spcPct val="100000"/>
              </a:lnSpc>
              <a:spcBef>
                <a:spcPts val="1000"/>
              </a:spcBef>
              <a:buNone/>
              <a:defRPr sz="2400"/>
            </a:lvl1pPr>
            <a:lvl2pPr marL="457200" indent="0">
              <a:lnSpc>
                <a:spcPct val="100000"/>
              </a:lnSpc>
              <a:spcBef>
                <a:spcPts val="1000"/>
              </a:spcBef>
              <a:buNone/>
              <a:defRPr sz="2000"/>
            </a:lvl2pPr>
            <a:lvl3pPr marL="914400" indent="0">
              <a:lnSpc>
                <a:spcPct val="100000"/>
              </a:lnSpc>
              <a:spcBef>
                <a:spcPts val="1000"/>
              </a:spcBef>
              <a:buNone/>
              <a:defRPr sz="1800"/>
            </a:lvl3pPr>
            <a:lvl4pPr marL="1371600" indent="0">
              <a:lnSpc>
                <a:spcPct val="100000"/>
              </a:lnSpc>
              <a:spcBef>
                <a:spcPts val="1000"/>
              </a:spcBef>
              <a:buNone/>
              <a:defRPr sz="1600"/>
            </a:lvl4pPr>
            <a:lvl5pPr marL="1828800" indent="0">
              <a:lnSpc>
                <a:spcPct val="100000"/>
              </a:lnSpc>
              <a:spcBef>
                <a:spcPts val="1000"/>
              </a:spcBef>
              <a:buNone/>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94A042FB-AE91-12A6-1B9A-55AE16FB5340}"/>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44997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FA63973E-7BCA-0A84-9988-670F7B314B7F}"/>
              </a:ext>
              <a:ext uri="{C183D7F6-B498-43B3-948B-1728B52AA6E4}">
                <adec:decorative xmlns:adec="http://schemas.microsoft.com/office/drawing/2017/decorative" val="1"/>
              </a:ext>
            </a:extLst>
          </p:cNvPr>
          <p:cNvSpPr/>
          <p:nvPr userDrawn="1"/>
        </p:nvSpPr>
        <p:spPr>
          <a:xfrm flipH="1">
            <a:off x="1928" y="1925"/>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Rectangle 6">
            <a:extLst>
              <a:ext uri="{FF2B5EF4-FFF2-40B4-BE49-F238E27FC236}">
                <a16:creationId xmlns:a16="http://schemas.microsoft.com/office/drawing/2014/main" id="{EF9F5EDC-2D5E-96A7-AAB9-D60B6E1AFB98}"/>
              </a:ext>
              <a:ext uri="{C183D7F6-B498-43B3-948B-1728B52AA6E4}">
                <adec:decorative xmlns:adec="http://schemas.microsoft.com/office/drawing/2017/decorative" val="1"/>
              </a:ext>
            </a:extLst>
          </p:cNvPr>
          <p:cNvSpPr/>
          <p:nvPr userDrawn="1"/>
        </p:nvSpPr>
        <p:spPr>
          <a:xfrm>
            <a:off x="1526699" y="3527"/>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8424DE0-155D-2A3C-788A-5A0C0D9CDADD}"/>
              </a:ext>
              <a:ext uri="{C183D7F6-B498-43B3-948B-1728B52AA6E4}">
                <adec:decorative xmlns:adec="http://schemas.microsoft.com/office/drawing/2017/decorative" val="1"/>
              </a:ext>
            </a:extLst>
          </p:cNvPr>
          <p:cNvSpPr/>
          <p:nvPr userDrawn="1"/>
        </p:nvSpPr>
        <p:spPr>
          <a:xfrm>
            <a:off x="306728" y="275768"/>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3B87C557-55D3-F920-773C-DDD1348C42B8}"/>
              </a:ext>
              <a:ext uri="{C183D7F6-B498-43B3-948B-1728B52AA6E4}">
                <adec:decorative xmlns:adec="http://schemas.microsoft.com/office/drawing/2017/decorative" val="1"/>
              </a:ext>
            </a:extLst>
          </p:cNvPr>
          <p:cNvGrpSpPr/>
          <p:nvPr userDrawn="1"/>
        </p:nvGrpSpPr>
        <p:grpSpPr>
          <a:xfrm>
            <a:off x="72673" y="2714197"/>
            <a:ext cx="4120055" cy="4308449"/>
            <a:chOff x="5656746" y="820557"/>
            <a:chExt cx="4120055" cy="4308449"/>
          </a:xfrm>
        </p:grpSpPr>
        <p:pic>
          <p:nvPicPr>
            <p:cNvPr id="14" name="Graphic 13">
              <a:extLst>
                <a:ext uri="{FF2B5EF4-FFF2-40B4-BE49-F238E27FC236}">
                  <a16:creationId xmlns:a16="http://schemas.microsoft.com/office/drawing/2014/main" id="{1BC0724F-AE42-0E0F-E392-0C3EBB9DD8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6" name="Graphic 15">
              <a:extLst>
                <a:ext uri="{FF2B5EF4-FFF2-40B4-BE49-F238E27FC236}">
                  <a16:creationId xmlns:a16="http://schemas.microsoft.com/office/drawing/2014/main" id="{1B6F6A44-F108-5B62-1638-5680B0204E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0667" y="405113"/>
            <a:ext cx="4505155" cy="6007261"/>
          </a:xfrm>
        </p:spPr>
        <p:txBody>
          <a:bodyPr anchor="ctr">
            <a:normAutofit/>
          </a:bodyPr>
          <a:lstStyle>
            <a:lvl1pPr algn="r">
              <a:defRPr sz="4800" b="1" spc="0" baseline="0"/>
            </a:lvl1pPr>
          </a:lstStyle>
          <a:p>
            <a:r>
              <a:rPr lang="en-US" dirty="0"/>
              <a:t>Click to add title</a:t>
            </a:r>
          </a:p>
        </p:txBody>
      </p:sp>
      <p:sp>
        <p:nvSpPr>
          <p:cNvPr id="21" name="Picture Placeholder 10">
            <a:extLst>
              <a:ext uri="{FF2B5EF4-FFF2-40B4-BE49-F238E27FC236}">
                <a16:creationId xmlns:a16="http://schemas.microsoft.com/office/drawing/2014/main" id="{83A8F0F5-EBCC-860A-B0EE-A7F56BA39A4E}"/>
              </a:ext>
            </a:extLst>
          </p:cNvPr>
          <p:cNvSpPr>
            <a:spLocks noGrp="1"/>
          </p:cNvSpPr>
          <p:nvPr>
            <p:ph type="pic" sz="quarter" idx="11" hasCustomPrompt="1"/>
          </p:nvPr>
        </p:nvSpPr>
        <p:spPr>
          <a:xfrm>
            <a:off x="5876079" y="1748992"/>
            <a:ext cx="5394960" cy="3997325"/>
          </a:xfrm>
          <a:prstGeom prst="roundRect">
            <a:avLst>
              <a:gd name="adj" fmla="val 5229"/>
            </a:avLst>
          </a:prstGeo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icon to add picture </a:t>
            </a:r>
          </a:p>
          <a:p>
            <a:endParaRPr lang="en-US" dirty="0"/>
          </a:p>
        </p:txBody>
      </p:sp>
      <p:sp>
        <p:nvSpPr>
          <p:cNvPr id="6" name="Slide Number Placeholder 5">
            <a:extLst>
              <a:ext uri="{FF2B5EF4-FFF2-40B4-BE49-F238E27FC236}">
                <a16:creationId xmlns:a16="http://schemas.microsoft.com/office/drawing/2014/main" id="{7660224B-09BE-F95F-F2DE-0EA9731AEB88}"/>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1764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Right 3">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050290D7-ABD3-D880-F002-A497290AC094}"/>
              </a:ext>
              <a:ext uri="{C183D7F6-B498-43B3-948B-1728B52AA6E4}">
                <adec:decorative xmlns:adec="http://schemas.microsoft.com/office/drawing/2017/decorative" val="1"/>
              </a:ext>
            </a:extLst>
          </p:cNvPr>
          <p:cNvSpPr/>
          <p:nvPr userDrawn="1"/>
        </p:nvSpPr>
        <p:spPr>
          <a:xfrm>
            <a:off x="-3245" y="-3248"/>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Rectangle 2">
            <a:extLst>
              <a:ext uri="{FF2B5EF4-FFF2-40B4-BE49-F238E27FC236}">
                <a16:creationId xmlns:a16="http://schemas.microsoft.com/office/drawing/2014/main" id="{EBD13AA8-D23C-5C6A-33DF-C454CDF896BD}"/>
              </a:ext>
              <a:ext uri="{C183D7F6-B498-43B3-948B-1728B52AA6E4}">
                <adec:decorative xmlns:adec="http://schemas.microsoft.com/office/drawing/2017/decorative" val="1"/>
              </a:ext>
            </a:extLst>
          </p:cNvPr>
          <p:cNvSpPr/>
          <p:nvPr userDrawn="1"/>
        </p:nvSpPr>
        <p:spPr>
          <a:xfrm>
            <a:off x="11301493" y="0"/>
            <a:ext cx="109162"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4C39822-D546-CAF5-43A0-84756C8C7B6B}"/>
              </a:ext>
              <a:ext uri="{C183D7F6-B498-43B3-948B-1728B52AA6E4}">
                <adec:decorative xmlns:adec="http://schemas.microsoft.com/office/drawing/2017/decorative" val="1"/>
              </a:ext>
            </a:extLst>
          </p:cNvPr>
          <p:cNvSpPr/>
          <p:nvPr userDrawn="1"/>
        </p:nvSpPr>
        <p:spPr>
          <a:xfrm>
            <a:off x="10761785" y="0"/>
            <a:ext cx="2720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FAD7832-54F8-F683-7C5A-71ABBBD6D13E}"/>
              </a:ext>
              <a:ext uri="{C183D7F6-B498-43B3-948B-1728B52AA6E4}">
                <adec:decorative xmlns:adec="http://schemas.microsoft.com/office/drawing/2017/decorative" val="1"/>
              </a:ext>
            </a:extLst>
          </p:cNvPr>
          <p:cNvSpPr/>
          <p:nvPr userDrawn="1"/>
        </p:nvSpPr>
        <p:spPr>
          <a:xfrm>
            <a:off x="301555" y="270595"/>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6599930" y="347620"/>
            <a:ext cx="5163939" cy="2474204"/>
          </a:xfrm>
        </p:spPr>
        <p:txBody>
          <a:bodyPr anchor="b">
            <a:normAutofit/>
          </a:bodyPr>
          <a:lstStyle>
            <a:lvl1pPr algn="l">
              <a:defRPr sz="4400" b="0" spc="0" baseline="0"/>
            </a:lvl1pPr>
          </a:lstStyle>
          <a:p>
            <a:r>
              <a:rPr lang="en-US"/>
              <a:t>Click to edit Master title style</a:t>
            </a:r>
            <a:endParaRPr lang="en-US" dirty="0"/>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900170" y="1751759"/>
            <a:ext cx="5394960" cy="3997325"/>
          </a:xfrm>
          <a:prstGeom prst="roundRect">
            <a:avLst>
              <a:gd name="adj" fmla="val 5229"/>
            </a:avLst>
          </a:prstGeo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icon to add picture </a:t>
            </a:r>
          </a:p>
          <a:p>
            <a:endParaRPr lang="en-US" dirty="0"/>
          </a:p>
        </p:txBody>
      </p:sp>
      <p:sp>
        <p:nvSpPr>
          <p:cNvPr id="43" name="Content Placeholder 42">
            <a:extLst>
              <a:ext uri="{FF2B5EF4-FFF2-40B4-BE49-F238E27FC236}">
                <a16:creationId xmlns:a16="http://schemas.microsoft.com/office/drawing/2014/main" id="{6EE87FA3-5409-C076-826E-A5685EB21E22}"/>
              </a:ext>
            </a:extLst>
          </p:cNvPr>
          <p:cNvSpPr>
            <a:spLocks noGrp="1"/>
          </p:cNvSpPr>
          <p:nvPr>
            <p:ph sz="quarter" idx="11" hasCustomPrompt="1"/>
          </p:nvPr>
        </p:nvSpPr>
        <p:spPr>
          <a:xfrm>
            <a:off x="6599930" y="2961187"/>
            <a:ext cx="5163939" cy="3346735"/>
          </a:xfrm>
        </p:spPr>
        <p:txBody>
          <a:bodyPr>
            <a:normAutofit/>
          </a:bodyPr>
          <a:lstStyle>
            <a:lvl1pPr marL="228600" indent="-228600">
              <a:lnSpc>
                <a:spcPct val="100000"/>
              </a:lnSpc>
              <a:spcBef>
                <a:spcPts val="1000"/>
              </a:spcBef>
              <a:buFont typeface="Arial" panose="020B0604020202020204" pitchFamily="34" charset="0"/>
              <a:buChar char="•"/>
              <a:defRPr sz="2000"/>
            </a:lvl1pPr>
            <a:lvl2pPr marL="800100" indent="-228600">
              <a:lnSpc>
                <a:spcPct val="100000"/>
              </a:lnSpc>
              <a:spcBef>
                <a:spcPts val="1000"/>
              </a:spcBef>
              <a:buFont typeface="Arial" panose="020B0604020202020204" pitchFamily="34" charset="0"/>
              <a:buChar char="•"/>
              <a:defRPr sz="1800"/>
            </a:lvl2pPr>
            <a:lvl3pPr marL="1200150" indent="-228600">
              <a:lnSpc>
                <a:spcPct val="100000"/>
              </a:lnSpc>
              <a:spcBef>
                <a:spcPts val="1000"/>
              </a:spcBef>
              <a:buFont typeface="Arial" panose="020B0604020202020204" pitchFamily="34" charset="0"/>
              <a:buChar char="•"/>
              <a:defRPr sz="1600"/>
            </a:lvl3pPr>
            <a:lvl4pPr marL="1657350" indent="-228600">
              <a:lnSpc>
                <a:spcPct val="100000"/>
              </a:lnSpc>
              <a:spcBef>
                <a:spcPts val="1000"/>
              </a:spcBef>
              <a:buFont typeface="Arial" panose="020B0604020202020204" pitchFamily="34" charset="0"/>
              <a:buChar char="•"/>
              <a:defRPr sz="1400"/>
            </a:lvl4pPr>
            <a:lvl5pPr marL="2114550" indent="-228600">
              <a:lnSpc>
                <a:spcPct val="100000"/>
              </a:lnSpc>
              <a:spcBef>
                <a:spcPts val="1000"/>
              </a:spcBef>
              <a:buFont typeface="Arial" panose="020B0604020202020204" pitchFamily="34" charset="0"/>
              <a:buChar cha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63AD0209-DE4E-6825-8F20-EC9CF7FA6A27}"/>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28083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1">
    <p:bg>
      <p:bgPr>
        <a:solidFill>
          <a:schemeClr val="tx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1F6D51D-5B15-9B30-DC19-5F58B30523DC}"/>
              </a:ext>
              <a:ext uri="{C183D7F6-B498-43B3-948B-1728B52AA6E4}">
                <adec:decorative xmlns:adec="http://schemas.microsoft.com/office/drawing/2017/decorative" val="1"/>
              </a:ext>
            </a:extLst>
          </p:cNvPr>
          <p:cNvGrpSpPr/>
          <p:nvPr userDrawn="1"/>
        </p:nvGrpSpPr>
        <p:grpSpPr>
          <a:xfrm>
            <a:off x="837577" y="3429000"/>
            <a:ext cx="3288931" cy="3439321"/>
            <a:chOff x="5656746" y="820557"/>
            <a:chExt cx="4120055" cy="4308449"/>
          </a:xfrm>
        </p:grpSpPr>
        <p:pic>
          <p:nvPicPr>
            <p:cNvPr id="12" name="Graphic 11">
              <a:extLst>
                <a:ext uri="{FF2B5EF4-FFF2-40B4-BE49-F238E27FC236}">
                  <a16:creationId xmlns:a16="http://schemas.microsoft.com/office/drawing/2014/main" id="{A480DA77-F71B-5298-1353-A41A3B4DA8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3" name="Graphic 12">
              <a:extLst>
                <a:ext uri="{FF2B5EF4-FFF2-40B4-BE49-F238E27FC236}">
                  <a16:creationId xmlns:a16="http://schemas.microsoft.com/office/drawing/2014/main" id="{90839BC8-89BD-1554-5D44-CDDBE6CA9F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14" name="Rectangle 13">
            <a:extLst>
              <a:ext uri="{FF2B5EF4-FFF2-40B4-BE49-F238E27FC236}">
                <a16:creationId xmlns:a16="http://schemas.microsoft.com/office/drawing/2014/main" id="{21216545-2BDC-F9A0-F675-174EDC926153}"/>
              </a:ext>
              <a:ext uri="{C183D7F6-B498-43B3-948B-1728B52AA6E4}">
                <adec:decorative xmlns:adec="http://schemas.microsoft.com/office/drawing/2017/decorative" val="1"/>
              </a:ext>
            </a:extLst>
          </p:cNvPr>
          <p:cNvSpPr/>
          <p:nvPr userDrawn="1"/>
        </p:nvSpPr>
        <p:spPr>
          <a:xfrm>
            <a:off x="745336" y="1602"/>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68970B-8B94-3775-274C-FB844115E429}"/>
              </a:ext>
              <a:ext uri="{C183D7F6-B498-43B3-948B-1728B52AA6E4}">
                <adec:decorative xmlns:adec="http://schemas.microsoft.com/office/drawing/2017/decorative" val="1"/>
              </a:ext>
            </a:extLst>
          </p:cNvPr>
          <p:cNvSpPr/>
          <p:nvPr userDrawn="1"/>
        </p:nvSpPr>
        <p:spPr>
          <a:xfrm>
            <a:off x="492942" y="0"/>
            <a:ext cx="94077"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5972257-517A-A49E-FA85-ED69B1A60FFB}"/>
              </a:ext>
              <a:ext uri="{C183D7F6-B498-43B3-948B-1728B52AA6E4}">
                <adec:decorative xmlns:adec="http://schemas.microsoft.com/office/drawing/2017/decorative" val="1"/>
              </a:ext>
            </a:extLst>
          </p:cNvPr>
          <p:cNvSpPr/>
          <p:nvPr userDrawn="1"/>
        </p:nvSpPr>
        <p:spPr>
          <a:xfrm>
            <a:off x="11068288"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00852" y="1825625"/>
            <a:ext cx="4247067" cy="435133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EE0070D-0874-F1CC-4E29-6938F5F6349B}"/>
              </a:ext>
            </a:extLst>
          </p:cNvPr>
          <p:cNvSpPr>
            <a:spLocks noGrp="1"/>
          </p:cNvSpPr>
          <p:nvPr>
            <p:ph idx="10" hasCustomPrompt="1"/>
          </p:nvPr>
        </p:nvSpPr>
        <p:spPr>
          <a:xfrm>
            <a:off x="6434851" y="1825625"/>
            <a:ext cx="4247067" cy="4351338"/>
          </a:xfrm>
        </p:spPr>
        <p:txBody>
          <a:bodyPr>
            <a:normAutofit/>
          </a:bodyPr>
          <a:lstStyle>
            <a:lvl1pPr marL="0" indent="0">
              <a:buNone/>
              <a:defRPr sz="2000" b="1"/>
            </a:lvl1pPr>
            <a:lvl2pPr marL="228600">
              <a:defRPr sz="2000"/>
            </a:lvl2pPr>
            <a:lvl3pPr marL="685800">
              <a:defRPr sz="2000"/>
            </a:lvl3pPr>
            <a:lvl4pPr marL="1143000">
              <a:defRPr sz="2000"/>
            </a:lvl4pPr>
            <a:lvl5pPr marL="16002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5394AC65-CD3D-69D7-24FB-C82AA429A96F}"/>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D04544E-40BA-0EF3-1D11-F15C7E80D37E}"/>
              </a:ext>
              <a:ext uri="{C183D7F6-B498-43B3-948B-1728B52AA6E4}">
                <adec:decorative xmlns:adec="http://schemas.microsoft.com/office/drawing/2017/decorative" val="1"/>
              </a:ext>
            </a:extLst>
          </p:cNvPr>
          <p:cNvSpPr/>
          <p:nvPr userDrawn="1"/>
        </p:nvSpPr>
        <p:spPr>
          <a:xfrm>
            <a:off x="3883561" y="1602"/>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C06BFA7-94AE-3A18-523D-C688ECFB498E}"/>
              </a:ext>
              <a:ext uri="{C183D7F6-B498-43B3-948B-1728B52AA6E4}">
                <adec:decorative xmlns:adec="http://schemas.microsoft.com/office/drawing/2017/decorative" val="1"/>
              </a:ext>
            </a:extLst>
          </p:cNvPr>
          <p:cNvSpPr/>
          <p:nvPr userDrawn="1"/>
        </p:nvSpPr>
        <p:spPr>
          <a:xfrm>
            <a:off x="3078414" y="0"/>
            <a:ext cx="94077"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E5786F04-54BF-9AA6-0B44-DE78BB380D05}"/>
              </a:ext>
              <a:ext uri="{C183D7F6-B498-43B3-948B-1728B52AA6E4}">
                <adec:decorative xmlns:adec="http://schemas.microsoft.com/office/drawing/2017/decorative" val="1"/>
              </a:ext>
            </a:extLst>
          </p:cNvPr>
          <p:cNvGrpSpPr/>
          <p:nvPr userDrawn="1"/>
        </p:nvGrpSpPr>
        <p:grpSpPr>
          <a:xfrm>
            <a:off x="685177" y="2407472"/>
            <a:ext cx="4120055" cy="4308449"/>
            <a:chOff x="5656746" y="820557"/>
            <a:chExt cx="4120055" cy="4308449"/>
          </a:xfrm>
        </p:grpSpPr>
        <p:pic>
          <p:nvPicPr>
            <p:cNvPr id="6" name="Graphic 5">
              <a:extLst>
                <a:ext uri="{FF2B5EF4-FFF2-40B4-BE49-F238E27FC236}">
                  <a16:creationId xmlns:a16="http://schemas.microsoft.com/office/drawing/2014/main" id="{DA2FB764-6719-6FC4-D31C-F96BBA0A6F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7" name="Graphic 6">
              <a:extLst>
                <a:ext uri="{FF2B5EF4-FFF2-40B4-BE49-F238E27FC236}">
                  <a16:creationId xmlns:a16="http://schemas.microsoft.com/office/drawing/2014/main" id="{D87175FD-8DE3-7754-36A9-07FEE388EB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00853" y="1825625"/>
            <a:ext cx="3525772" cy="4351338"/>
          </a:xfrm>
        </p:spPr>
        <p:txBody>
          <a:bodyPr>
            <a:normAutofit/>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EE0070D-0874-F1CC-4E29-6938F5F6349B}"/>
              </a:ext>
            </a:extLst>
          </p:cNvPr>
          <p:cNvSpPr>
            <a:spLocks noGrp="1"/>
          </p:cNvSpPr>
          <p:nvPr>
            <p:ph idx="10" hasCustomPrompt="1"/>
          </p:nvPr>
        </p:nvSpPr>
        <p:spPr>
          <a:xfrm>
            <a:off x="5149516" y="1733025"/>
            <a:ext cx="6204283" cy="3989388"/>
          </a:xfrm>
        </p:spPr>
        <p:txBody>
          <a:bodyPr>
            <a:normAutofit/>
          </a:bodyPr>
          <a:lstStyle>
            <a:lvl1pPr marL="0" indent="0">
              <a:buNone/>
              <a:defRPr sz="2000" b="1"/>
            </a:lvl1pPr>
            <a:lvl2pPr marL="228600">
              <a:defRPr sz="2000"/>
            </a:lvl2pPr>
            <a:lvl3pPr marL="685800">
              <a:defRPr sz="2000"/>
            </a:lvl3pPr>
            <a:lvl4pPr marL="1143000">
              <a:defRPr sz="2000"/>
            </a:lvl4pPr>
            <a:lvl5pPr marL="16002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13">
            <a:extLst>
              <a:ext uri="{FF2B5EF4-FFF2-40B4-BE49-F238E27FC236}">
                <a16:creationId xmlns:a16="http://schemas.microsoft.com/office/drawing/2014/main" id="{EDBFC337-301C-C3ED-321C-AB4EF4A10822}"/>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38593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1875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145255"/>
            <a:ext cx="2743200" cy="365125"/>
          </a:xfrm>
          <a:prstGeom prst="rect">
            <a:avLst/>
          </a:prstGeom>
        </p:spPr>
        <p:txBody>
          <a:bodyPr vert="horz" lIns="91440" tIns="45720" rIns="91440" bIns="45720" rtlCol="0" anchor="ctr"/>
          <a:lstStyle>
            <a:lvl1pPr algn="l">
              <a:defRPr sz="12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0922000" y="6145255"/>
            <a:ext cx="845114" cy="365125"/>
          </a:xfrm>
          <a:prstGeom prst="rect">
            <a:avLst/>
          </a:prstGeom>
        </p:spPr>
        <p:txBody>
          <a:bodyPr vert="horz" lIns="91440" tIns="45720" rIns="91440" bIns="45720" rtlCol="0" anchor="ctr"/>
          <a:lstStyle>
            <a:lvl1pPr algn="r">
              <a:defRPr sz="1200">
                <a:solidFill>
                  <a:schemeClr val="bg1"/>
                </a:solidFill>
              </a:defRPr>
            </a:lvl1pPr>
          </a:lstStyle>
          <a:p>
            <a:fld id="{294A09A9-5501-47C1-A89A-A340965A2BE2}" type="slidenum">
              <a:rPr lang="en-US" smtClean="0"/>
              <a:pPr/>
              <a:t>‹#›</a:t>
            </a:fld>
            <a:endParaRPr lang="en-US" dirty="0"/>
          </a:p>
        </p:txBody>
      </p:sp>
      <p:sp>
        <p:nvSpPr>
          <p:cNvPr id="7" name="Footer Placeholder 6">
            <a:extLst>
              <a:ext uri="{FF2B5EF4-FFF2-40B4-BE49-F238E27FC236}">
                <a16:creationId xmlns:a16="http://schemas.microsoft.com/office/drawing/2014/main" id="{51AFD02D-325A-F2A8-9A62-D6D0AF0693E9}"/>
              </a:ext>
            </a:extLst>
          </p:cNvPr>
          <p:cNvSpPr>
            <a:spLocks noGrp="1"/>
          </p:cNvSpPr>
          <p:nvPr>
            <p:ph type="ftr" sz="quarter" idx="3"/>
          </p:nvPr>
        </p:nvSpPr>
        <p:spPr>
          <a:xfrm>
            <a:off x="4038600" y="6145255"/>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63" r:id="rId4"/>
    <p:sldLayoutId id="2147483667" r:id="rId5"/>
    <p:sldLayoutId id="2147483668" r:id="rId6"/>
    <p:sldLayoutId id="2147483669" r:id="rId7"/>
    <p:sldLayoutId id="2147483650" r:id="rId8"/>
    <p:sldLayoutId id="2147483670" r:id="rId9"/>
    <p:sldLayoutId id="2147483671" r:id="rId10"/>
    <p:sldLayoutId id="2147483672" r:id="rId11"/>
    <p:sldLayoutId id="2147483673" r:id="rId12"/>
    <p:sldLayoutId id="2147483674" r:id="rId13"/>
    <p:sldLayoutId id="2147483654" r:id="rId14"/>
    <p:sldLayoutId id="2147483655" r:id="rId15"/>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00000"/>
        </a:lnSpc>
        <a:spcBef>
          <a:spcPts val="10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00000"/>
        </a:lnSpc>
        <a:spcBef>
          <a:spcPts val="10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8.xml"/><Relationship Id="rId5" Type="http://schemas.microsoft.com/office/2007/relationships/hdphoto" Target="../media/hdphoto2.wdp"/><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 Id="rId5" Type="http://schemas.openxmlformats.org/officeDocument/2006/relationships/image" Target="../media/image61.png"/><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hyperlink" Target="https://pixabay.com/en/worried-bored-sad-boy-man-stress-2296975/" TargetMode="External"/><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hyperlink" Target="https://foto.wuestenigel.com/human-hand-writing-how-to-on-whiteboard/" TargetMode="External"/><Relationship Id="rId2" Type="http://schemas.openxmlformats.org/officeDocument/2006/relationships/image" Target="../media/image71.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hyperlink" Target="mailto:oluwaseun.bamgbose37@gmail.com" TargetMode="External"/><Relationship Id="rId7" Type="http://schemas.openxmlformats.org/officeDocument/2006/relationships/image" Target="../media/image76.svg"/><Relationship Id="rId2" Type="http://schemas.openxmlformats.org/officeDocument/2006/relationships/image" Target="../media/image72.jpeg"/><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hyperlink" Target="https://pxhere.com/en/photo/546538" TargetMode="External"/><Relationship Id="rId4" Type="http://schemas.openxmlformats.org/officeDocument/2006/relationships/diagramQuickStyle" Target="../diagrams/quickStyle2.xml"/><Relationship Id="rId9"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F6CF9-D2AC-4FE9-B0BD-79F256EC7A24}"/>
              </a:ext>
            </a:extLst>
          </p:cNvPr>
          <p:cNvSpPr>
            <a:spLocks noGrp="1"/>
          </p:cNvSpPr>
          <p:nvPr>
            <p:ph type="title"/>
          </p:nvPr>
        </p:nvSpPr>
        <p:spPr>
          <a:xfrm>
            <a:off x="337114" y="2536372"/>
            <a:ext cx="11430000" cy="1325563"/>
          </a:xfrm>
        </p:spPr>
        <p:txBody>
          <a:bodyPr>
            <a:normAutofit fontScale="90000"/>
          </a:bodyPr>
          <a:lstStyle/>
          <a:p>
            <a:pPr algn="ctr"/>
            <a:r>
              <a:rPr lang="en-US" sz="2200" dirty="0"/>
              <a:t>PAIRVIEW INDUSTRY SCALE WORK EXPERIENCE PROJECT</a:t>
            </a:r>
            <a:br>
              <a:rPr lang="en-US" sz="2200" dirty="0"/>
            </a:br>
            <a:br>
              <a:rPr lang="en-US" dirty="0"/>
            </a:br>
            <a:r>
              <a:rPr lang="en-US" sz="8000" dirty="0"/>
              <a:t>DATA SCIENCE</a:t>
            </a:r>
            <a:br>
              <a:rPr lang="en-US" dirty="0"/>
            </a:br>
            <a:br>
              <a:rPr lang="en-US" dirty="0"/>
            </a:br>
            <a:br>
              <a:rPr lang="en-US" dirty="0"/>
            </a:br>
            <a:r>
              <a:rPr lang="en-US" sz="1800" dirty="0"/>
              <a:t>12</a:t>
            </a:r>
            <a:r>
              <a:rPr lang="en-US" sz="1800" baseline="30000" dirty="0"/>
              <a:t>TH</a:t>
            </a:r>
            <a:r>
              <a:rPr lang="en-US" sz="1800" dirty="0"/>
              <a:t> August, 2024</a:t>
            </a:r>
            <a:br>
              <a:rPr lang="en-US" sz="1800" dirty="0"/>
            </a:br>
            <a:r>
              <a:rPr lang="en-US" sz="1800" dirty="0"/>
              <a:t>Submitted by Oluwaseun Bamgbose</a:t>
            </a:r>
            <a:br>
              <a:rPr lang="en-US" dirty="0"/>
            </a:br>
            <a:endParaRPr lang="en-GB" dirty="0"/>
          </a:p>
        </p:txBody>
      </p:sp>
      <p:sp>
        <p:nvSpPr>
          <p:cNvPr id="3" name="Slide Number Placeholder 2">
            <a:extLst>
              <a:ext uri="{FF2B5EF4-FFF2-40B4-BE49-F238E27FC236}">
                <a16:creationId xmlns:a16="http://schemas.microsoft.com/office/drawing/2014/main" id="{44AF56C1-C7F2-4C7D-AA07-F16C07363C09}"/>
              </a:ext>
            </a:extLst>
          </p:cNvPr>
          <p:cNvSpPr>
            <a:spLocks noGrp="1"/>
          </p:cNvSpPr>
          <p:nvPr>
            <p:ph type="sldNum" sz="quarter" idx="12"/>
          </p:nvPr>
        </p:nvSpPr>
        <p:spPr/>
        <p:txBody>
          <a:bodyPr/>
          <a:lstStyle/>
          <a:p>
            <a:fld id="{294A09A9-5501-47C1-A89A-A340965A2BE2}" type="slidenum">
              <a:rPr lang="en-US" smtClean="0"/>
              <a:pPr/>
              <a:t>1</a:t>
            </a:fld>
            <a:endParaRPr lang="en-US" dirty="0"/>
          </a:p>
        </p:txBody>
      </p:sp>
      <p:cxnSp>
        <p:nvCxnSpPr>
          <p:cNvPr id="5" name="Straight Connector 4">
            <a:extLst>
              <a:ext uri="{FF2B5EF4-FFF2-40B4-BE49-F238E27FC236}">
                <a16:creationId xmlns:a16="http://schemas.microsoft.com/office/drawing/2014/main" id="{C9108116-4FC8-4B5A-9781-31B68F6D0E86}"/>
              </a:ext>
            </a:extLst>
          </p:cNvPr>
          <p:cNvCxnSpPr/>
          <p:nvPr/>
        </p:nvCxnSpPr>
        <p:spPr>
          <a:xfrm>
            <a:off x="1217221" y="3681351"/>
            <a:ext cx="9909958"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695732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A4902A-301C-4C9E-B174-A3CE059101B7}"/>
              </a:ext>
            </a:extLst>
          </p:cNvPr>
          <p:cNvSpPr>
            <a:spLocks noGrp="1"/>
          </p:cNvSpPr>
          <p:nvPr>
            <p:ph type="sldNum" sz="quarter" idx="12"/>
          </p:nvPr>
        </p:nvSpPr>
        <p:spPr/>
        <p:txBody>
          <a:bodyPr/>
          <a:lstStyle/>
          <a:p>
            <a:fld id="{294A09A9-5501-47C1-A89A-A340965A2BE2}" type="slidenum">
              <a:rPr lang="en-US" smtClean="0"/>
              <a:pPr/>
              <a:t>10</a:t>
            </a:fld>
            <a:endParaRPr lang="en-US" dirty="0"/>
          </a:p>
        </p:txBody>
      </p:sp>
      <p:pic>
        <p:nvPicPr>
          <p:cNvPr id="4" name="Picture 3">
            <a:extLst>
              <a:ext uri="{FF2B5EF4-FFF2-40B4-BE49-F238E27FC236}">
                <a16:creationId xmlns:a16="http://schemas.microsoft.com/office/drawing/2014/main" id="{0BFF9EBF-3641-41C3-A210-16280A88BBCC}"/>
              </a:ext>
            </a:extLst>
          </p:cNvPr>
          <p:cNvPicPr>
            <a:picLocks noChangeAspect="1"/>
          </p:cNvPicPr>
          <p:nvPr/>
        </p:nvPicPr>
        <p:blipFill>
          <a:blip r:embed="rId2"/>
          <a:stretch>
            <a:fillRect/>
          </a:stretch>
        </p:blipFill>
        <p:spPr>
          <a:xfrm>
            <a:off x="279070" y="302821"/>
            <a:ext cx="11263746" cy="6258296"/>
          </a:xfrm>
          <a:prstGeom prst="rect">
            <a:avLst/>
          </a:prstGeom>
          <a:ln>
            <a:noFill/>
          </a:ln>
          <a:effectLst>
            <a:softEdge rad="112500"/>
          </a:effectLst>
        </p:spPr>
      </p:pic>
    </p:spTree>
    <p:extLst>
      <p:ext uri="{BB962C8B-B14F-4D97-AF65-F5344CB8AC3E}">
        <p14:creationId xmlns:p14="http://schemas.microsoft.com/office/powerpoint/2010/main" val="3811325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2123078-EB43-453A-B84B-FDE561FEB9C6}"/>
              </a:ext>
            </a:extLst>
          </p:cNvPr>
          <p:cNvPicPr>
            <a:picLocks noGrp="1" noChangeAspect="1"/>
          </p:cNvPicPr>
          <p:nvPr>
            <p:ph idx="1"/>
          </p:nvPr>
        </p:nvPicPr>
        <p:blipFill>
          <a:blip r:embed="rId2"/>
          <a:stretch>
            <a:fillRect/>
          </a:stretch>
        </p:blipFill>
        <p:spPr>
          <a:xfrm>
            <a:off x="447909" y="1330037"/>
            <a:ext cx="6297275" cy="444730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9" name="Content Placeholder 8">
            <a:extLst>
              <a:ext uri="{FF2B5EF4-FFF2-40B4-BE49-F238E27FC236}">
                <a16:creationId xmlns:a16="http://schemas.microsoft.com/office/drawing/2014/main" id="{E0E91F65-0B08-421A-A5FA-4C7AB4F86A47}"/>
              </a:ext>
            </a:extLst>
          </p:cNvPr>
          <p:cNvPicPr>
            <a:picLocks noGrp="1" noChangeAspect="1"/>
          </p:cNvPicPr>
          <p:nvPr>
            <p:ph idx="10"/>
          </p:nvPr>
        </p:nvPicPr>
        <p:blipFill>
          <a:blip r:embed="rId3"/>
          <a:stretch>
            <a:fillRect/>
          </a:stretch>
        </p:blipFill>
        <p:spPr>
          <a:xfrm>
            <a:off x="6257105" y="329061"/>
            <a:ext cx="3393874" cy="1991288"/>
          </a:xfrm>
        </p:spPr>
      </p:pic>
      <p:sp>
        <p:nvSpPr>
          <p:cNvPr id="5" name="Slide Number Placeholder 4">
            <a:extLst>
              <a:ext uri="{FF2B5EF4-FFF2-40B4-BE49-F238E27FC236}">
                <a16:creationId xmlns:a16="http://schemas.microsoft.com/office/drawing/2014/main" id="{586D6B87-607A-41DC-9470-CCB740737BAE}"/>
              </a:ext>
            </a:extLst>
          </p:cNvPr>
          <p:cNvSpPr>
            <a:spLocks noGrp="1"/>
          </p:cNvSpPr>
          <p:nvPr>
            <p:ph type="sldNum" sz="quarter" idx="13"/>
          </p:nvPr>
        </p:nvSpPr>
        <p:spPr/>
        <p:txBody>
          <a:bodyPr/>
          <a:lstStyle/>
          <a:p>
            <a:fld id="{294A09A9-5501-47C1-A89A-A340965A2BE2}" type="slidenum">
              <a:rPr lang="en-US" smtClean="0"/>
              <a:pPr/>
              <a:t>11</a:t>
            </a:fld>
            <a:endParaRPr lang="en-US" dirty="0"/>
          </a:p>
        </p:txBody>
      </p:sp>
      <p:cxnSp>
        <p:nvCxnSpPr>
          <p:cNvPr id="12" name="Connector: Curved 11">
            <a:extLst>
              <a:ext uri="{FF2B5EF4-FFF2-40B4-BE49-F238E27FC236}">
                <a16:creationId xmlns:a16="http://schemas.microsoft.com/office/drawing/2014/main" id="{151C8C07-152C-49AB-908F-A1BD7BC45595}"/>
              </a:ext>
            </a:extLst>
          </p:cNvPr>
          <p:cNvCxnSpPr>
            <a:cxnSpLocks/>
          </p:cNvCxnSpPr>
          <p:nvPr/>
        </p:nvCxnSpPr>
        <p:spPr>
          <a:xfrm>
            <a:off x="4952010" y="2012868"/>
            <a:ext cx="3526973" cy="1341911"/>
          </a:xfrm>
          <a:prstGeom prst="curved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pic>
        <p:nvPicPr>
          <p:cNvPr id="20" name="Picture 19">
            <a:extLst>
              <a:ext uri="{FF2B5EF4-FFF2-40B4-BE49-F238E27FC236}">
                <a16:creationId xmlns:a16="http://schemas.microsoft.com/office/drawing/2014/main" id="{BF4441EE-0A44-4482-9027-9C7CBAB071D8}"/>
              </a:ext>
            </a:extLst>
          </p:cNvPr>
          <p:cNvPicPr>
            <a:picLocks noChangeAspect="1"/>
          </p:cNvPicPr>
          <p:nvPr/>
        </p:nvPicPr>
        <p:blipFill>
          <a:blip r:embed="rId4"/>
          <a:stretch>
            <a:fillRect/>
          </a:stretch>
        </p:blipFill>
        <p:spPr>
          <a:xfrm>
            <a:off x="8588138" y="2367229"/>
            <a:ext cx="3251561" cy="2123542"/>
          </a:xfrm>
          <a:prstGeom prst="rect">
            <a:avLst/>
          </a:prstGeom>
        </p:spPr>
      </p:pic>
      <p:pic>
        <p:nvPicPr>
          <p:cNvPr id="24" name="Picture 23">
            <a:extLst>
              <a:ext uri="{FF2B5EF4-FFF2-40B4-BE49-F238E27FC236}">
                <a16:creationId xmlns:a16="http://schemas.microsoft.com/office/drawing/2014/main" id="{08E7BEE2-2F19-4771-8334-D59A18993989}"/>
              </a:ext>
            </a:extLst>
          </p:cNvPr>
          <p:cNvPicPr>
            <a:picLocks noChangeAspect="1"/>
          </p:cNvPicPr>
          <p:nvPr/>
        </p:nvPicPr>
        <p:blipFill>
          <a:blip r:embed="rId5"/>
          <a:stretch>
            <a:fillRect/>
          </a:stretch>
        </p:blipFill>
        <p:spPr>
          <a:xfrm>
            <a:off x="6257105" y="4599249"/>
            <a:ext cx="3336967" cy="1929690"/>
          </a:xfrm>
          <a:prstGeom prst="rect">
            <a:avLst/>
          </a:prstGeom>
        </p:spPr>
      </p:pic>
      <p:cxnSp>
        <p:nvCxnSpPr>
          <p:cNvPr id="27" name="Connector: Curved 26">
            <a:extLst>
              <a:ext uri="{FF2B5EF4-FFF2-40B4-BE49-F238E27FC236}">
                <a16:creationId xmlns:a16="http://schemas.microsoft.com/office/drawing/2014/main" id="{BA3443B4-9EFC-43B9-AD6F-AE81C4F1AC64}"/>
              </a:ext>
            </a:extLst>
          </p:cNvPr>
          <p:cNvCxnSpPr>
            <a:cxnSpLocks/>
          </p:cNvCxnSpPr>
          <p:nvPr/>
        </p:nvCxnSpPr>
        <p:spPr>
          <a:xfrm rot="16200000" flipH="1">
            <a:off x="4437926" y="2444148"/>
            <a:ext cx="2108825" cy="2078182"/>
          </a:xfrm>
          <a:prstGeom prst="curved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0" name="Connector: Curved 29">
            <a:extLst>
              <a:ext uri="{FF2B5EF4-FFF2-40B4-BE49-F238E27FC236}">
                <a16:creationId xmlns:a16="http://schemas.microsoft.com/office/drawing/2014/main" id="{82F53CD5-C632-498C-923D-2B1B2BD66530}"/>
              </a:ext>
            </a:extLst>
          </p:cNvPr>
          <p:cNvCxnSpPr>
            <a:cxnSpLocks/>
          </p:cNvCxnSpPr>
          <p:nvPr/>
        </p:nvCxnSpPr>
        <p:spPr>
          <a:xfrm flipV="1">
            <a:off x="4332513" y="604843"/>
            <a:ext cx="1924592" cy="848349"/>
          </a:xfrm>
          <a:prstGeom prst="curved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sp>
        <p:nvSpPr>
          <p:cNvPr id="32" name="TextBox 31">
            <a:extLst>
              <a:ext uri="{FF2B5EF4-FFF2-40B4-BE49-F238E27FC236}">
                <a16:creationId xmlns:a16="http://schemas.microsoft.com/office/drawing/2014/main" id="{748E0815-033C-42F4-8BFC-9F4A5E8FC0B0}"/>
              </a:ext>
            </a:extLst>
          </p:cNvPr>
          <p:cNvSpPr txBox="1"/>
          <p:nvPr/>
        </p:nvSpPr>
        <p:spPr>
          <a:xfrm>
            <a:off x="4411684" y="507747"/>
            <a:ext cx="1852551" cy="400110"/>
          </a:xfrm>
          <a:prstGeom prst="rect">
            <a:avLst/>
          </a:prstGeom>
          <a:noFill/>
        </p:spPr>
        <p:txBody>
          <a:bodyPr wrap="square" rtlCol="0">
            <a:spAutoFit/>
          </a:bodyPr>
          <a:lstStyle/>
          <a:p>
            <a:r>
              <a:rPr lang="en-US" sz="1000" b="1" dirty="0">
                <a:solidFill>
                  <a:srgbClr val="FFFF00"/>
                </a:solidFill>
              </a:rPr>
              <a:t>Decomposition tree (Revenue by products)</a:t>
            </a:r>
            <a:endParaRPr lang="en-GB" sz="1000" b="1" dirty="0">
              <a:solidFill>
                <a:srgbClr val="FFFF00"/>
              </a:solidFill>
            </a:endParaRPr>
          </a:p>
        </p:txBody>
      </p:sp>
      <p:sp>
        <p:nvSpPr>
          <p:cNvPr id="33" name="TextBox 32">
            <a:extLst>
              <a:ext uri="{FF2B5EF4-FFF2-40B4-BE49-F238E27FC236}">
                <a16:creationId xmlns:a16="http://schemas.microsoft.com/office/drawing/2014/main" id="{8727EE00-C813-4036-8B48-82B8DF978702}"/>
              </a:ext>
            </a:extLst>
          </p:cNvPr>
          <p:cNvSpPr txBox="1"/>
          <p:nvPr/>
        </p:nvSpPr>
        <p:spPr>
          <a:xfrm>
            <a:off x="7422622" y="3021396"/>
            <a:ext cx="1852551" cy="246221"/>
          </a:xfrm>
          <a:prstGeom prst="rect">
            <a:avLst/>
          </a:prstGeom>
          <a:noFill/>
        </p:spPr>
        <p:txBody>
          <a:bodyPr wrap="square" rtlCol="0">
            <a:spAutoFit/>
          </a:bodyPr>
          <a:lstStyle/>
          <a:p>
            <a:r>
              <a:rPr lang="en-US" sz="1000" b="1" dirty="0">
                <a:solidFill>
                  <a:srgbClr val="FFFF00"/>
                </a:solidFill>
              </a:rPr>
              <a:t>Customer Profile</a:t>
            </a:r>
            <a:endParaRPr lang="en-GB" sz="1000" b="1" dirty="0">
              <a:solidFill>
                <a:srgbClr val="FFFF00"/>
              </a:solidFill>
            </a:endParaRPr>
          </a:p>
        </p:txBody>
      </p:sp>
      <p:sp>
        <p:nvSpPr>
          <p:cNvPr id="34" name="TextBox 33">
            <a:extLst>
              <a:ext uri="{FF2B5EF4-FFF2-40B4-BE49-F238E27FC236}">
                <a16:creationId xmlns:a16="http://schemas.microsoft.com/office/drawing/2014/main" id="{27086A1B-1924-4C98-BA4A-4C019E0F55C4}"/>
              </a:ext>
            </a:extLst>
          </p:cNvPr>
          <p:cNvSpPr txBox="1"/>
          <p:nvPr/>
        </p:nvSpPr>
        <p:spPr>
          <a:xfrm>
            <a:off x="6521833" y="4322229"/>
            <a:ext cx="1852551" cy="246221"/>
          </a:xfrm>
          <a:prstGeom prst="rect">
            <a:avLst/>
          </a:prstGeom>
          <a:noFill/>
        </p:spPr>
        <p:txBody>
          <a:bodyPr wrap="square" rtlCol="0">
            <a:spAutoFit/>
          </a:bodyPr>
          <a:lstStyle/>
          <a:p>
            <a:r>
              <a:rPr lang="en-US" sz="1000" b="1" dirty="0">
                <a:solidFill>
                  <a:srgbClr val="FFFF00"/>
                </a:solidFill>
              </a:rPr>
              <a:t>YTD Analysis</a:t>
            </a:r>
            <a:endParaRPr lang="en-GB" sz="1000" b="1" dirty="0">
              <a:solidFill>
                <a:srgbClr val="FFFF00"/>
              </a:solidFill>
            </a:endParaRPr>
          </a:p>
        </p:txBody>
      </p:sp>
    </p:spTree>
    <p:extLst>
      <p:ext uri="{BB962C8B-B14F-4D97-AF65-F5344CB8AC3E}">
        <p14:creationId xmlns:p14="http://schemas.microsoft.com/office/powerpoint/2010/main" val="174143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85176C-79D7-4425-BD3C-3308E19140A2}"/>
              </a:ext>
            </a:extLst>
          </p:cNvPr>
          <p:cNvSpPr>
            <a:spLocks noGrp="1"/>
          </p:cNvSpPr>
          <p:nvPr>
            <p:ph type="sldNum" sz="quarter" idx="12"/>
          </p:nvPr>
        </p:nvSpPr>
        <p:spPr/>
        <p:txBody>
          <a:bodyPr/>
          <a:lstStyle/>
          <a:p>
            <a:fld id="{294A09A9-5501-47C1-A89A-A340965A2BE2}" type="slidenum">
              <a:rPr lang="en-US" smtClean="0"/>
              <a:pPr/>
              <a:t>12</a:t>
            </a:fld>
            <a:endParaRPr lang="en-US" dirty="0"/>
          </a:p>
        </p:txBody>
      </p:sp>
      <p:sp>
        <p:nvSpPr>
          <p:cNvPr id="4" name="TextBox 3">
            <a:extLst>
              <a:ext uri="{FF2B5EF4-FFF2-40B4-BE49-F238E27FC236}">
                <a16:creationId xmlns:a16="http://schemas.microsoft.com/office/drawing/2014/main" id="{C801B9D2-84A1-4A1B-8CB4-D723376FDA8A}"/>
              </a:ext>
            </a:extLst>
          </p:cNvPr>
          <p:cNvSpPr txBox="1"/>
          <p:nvPr/>
        </p:nvSpPr>
        <p:spPr>
          <a:xfrm>
            <a:off x="839849" y="2680256"/>
            <a:ext cx="10082151" cy="1015663"/>
          </a:xfrm>
          <a:prstGeom prst="rect">
            <a:avLst/>
          </a:prstGeom>
          <a:noFill/>
        </p:spPr>
        <p:txBody>
          <a:bodyPr wrap="square">
            <a:spAutoFit/>
          </a:bodyPr>
          <a:lstStyle/>
          <a:p>
            <a:r>
              <a:rPr lang="en-US" sz="6000" dirty="0">
                <a:solidFill>
                  <a:srgbClr val="FFFF00"/>
                </a:solidFill>
                <a:latin typeface="Bahnschrift SemiBold" panose="020B0502040204020203" pitchFamily="34" charset="0"/>
              </a:rPr>
              <a:t>2. Recommendation Engine</a:t>
            </a:r>
            <a:endParaRPr lang="en-GB" sz="6000" dirty="0">
              <a:solidFill>
                <a:srgbClr val="FFFF00"/>
              </a:solidFill>
              <a:latin typeface="Bahnschrift SemiBold" panose="020B0502040204020203" pitchFamily="34" charset="0"/>
            </a:endParaRPr>
          </a:p>
        </p:txBody>
      </p:sp>
      <p:cxnSp>
        <p:nvCxnSpPr>
          <p:cNvPr id="6" name="Straight Connector 5">
            <a:extLst>
              <a:ext uri="{FF2B5EF4-FFF2-40B4-BE49-F238E27FC236}">
                <a16:creationId xmlns:a16="http://schemas.microsoft.com/office/drawing/2014/main" id="{19575957-EBA2-476C-BAFB-D239D99582C9}"/>
              </a:ext>
            </a:extLst>
          </p:cNvPr>
          <p:cNvCxnSpPr/>
          <p:nvPr/>
        </p:nvCxnSpPr>
        <p:spPr>
          <a:xfrm>
            <a:off x="647205" y="4085112"/>
            <a:ext cx="10171216"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859364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BEF26D97-DCCC-48EE-9330-17D3E1B1BA75}"/>
              </a:ext>
            </a:extLst>
          </p:cNvPr>
          <p:cNvPicPr>
            <a:picLocks noGrp="1" noChangeAspect="1"/>
          </p:cNvPicPr>
          <p:nvPr>
            <p:ph type="pic" sz="quarter" idx="11"/>
          </p:nvPr>
        </p:nvPicPr>
        <p:blipFill rotWithShape="1">
          <a:blip r:embed="rId2"/>
          <a:srcRect t="6550" b="6550"/>
          <a:stretch/>
        </p:blipFill>
        <p:spPr>
          <a:xfrm>
            <a:off x="5774659" y="1401288"/>
            <a:ext cx="5992455" cy="4743967"/>
          </a:xfrm>
        </p:spPr>
      </p:pic>
      <p:sp>
        <p:nvSpPr>
          <p:cNvPr id="4" name="Slide Number Placeholder 3">
            <a:extLst>
              <a:ext uri="{FF2B5EF4-FFF2-40B4-BE49-F238E27FC236}">
                <a16:creationId xmlns:a16="http://schemas.microsoft.com/office/drawing/2014/main" id="{8EDA9826-9D99-444E-A4D5-BF396A88AE3A}"/>
              </a:ext>
            </a:extLst>
          </p:cNvPr>
          <p:cNvSpPr>
            <a:spLocks noGrp="1"/>
          </p:cNvSpPr>
          <p:nvPr>
            <p:ph type="sldNum" sz="quarter" idx="14"/>
          </p:nvPr>
        </p:nvSpPr>
        <p:spPr/>
        <p:txBody>
          <a:bodyPr/>
          <a:lstStyle/>
          <a:p>
            <a:fld id="{294A09A9-5501-47C1-A89A-A340965A2BE2}" type="slidenum">
              <a:rPr lang="en-US" smtClean="0"/>
              <a:pPr/>
              <a:t>13</a:t>
            </a:fld>
            <a:endParaRPr lang="en-US" dirty="0"/>
          </a:p>
        </p:txBody>
      </p:sp>
      <p:sp>
        <p:nvSpPr>
          <p:cNvPr id="5" name="Content Placeholder 4">
            <a:extLst>
              <a:ext uri="{FF2B5EF4-FFF2-40B4-BE49-F238E27FC236}">
                <a16:creationId xmlns:a16="http://schemas.microsoft.com/office/drawing/2014/main" id="{90F413DC-BFE8-4C3B-8EBB-BEB6F78B983B}"/>
              </a:ext>
            </a:extLst>
          </p:cNvPr>
          <p:cNvSpPr>
            <a:spLocks noGrp="1"/>
          </p:cNvSpPr>
          <p:nvPr>
            <p:ph type="ctrTitle"/>
          </p:nvPr>
        </p:nvSpPr>
        <p:spPr>
          <a:xfrm>
            <a:off x="424886" y="1033154"/>
            <a:ext cx="4475490" cy="5319844"/>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r>
              <a:rPr lang="en-US" sz="1800" dirty="0">
                <a:solidFill>
                  <a:schemeClr val="bg1"/>
                </a:solidFill>
              </a:rPr>
              <a:t>AHG has been selling bikes only online for 2 years (2010 - 2011). The following year (2012) they introduced clothes and accessories as new categories online.</a:t>
            </a:r>
          </a:p>
          <a:p>
            <a:pPr marL="45720" indent="0">
              <a:buNone/>
            </a:pPr>
            <a:r>
              <a:rPr lang="en-US" sz="2000" i="1" dirty="0">
                <a:solidFill>
                  <a:srgbClr val="FFFF00"/>
                </a:solidFill>
              </a:rPr>
              <a:t>The key focus now is to increase each customer basket value and in turn, increase the revenue and profit from the online channel.</a:t>
            </a:r>
          </a:p>
          <a:p>
            <a:pPr marL="45720" indent="0">
              <a:buNone/>
            </a:pPr>
            <a:r>
              <a:rPr lang="en-US" sz="1400" dirty="0">
                <a:solidFill>
                  <a:schemeClr val="bg1"/>
                </a:solidFill>
              </a:rPr>
              <a:t>The tool will be able to search for a recommendation list based on a specified user, such that:</a:t>
            </a:r>
          </a:p>
          <a:p>
            <a:pPr marL="45720" indent="0">
              <a:buNone/>
            </a:pPr>
            <a:r>
              <a:rPr lang="en-US" sz="1400" b="1" dirty="0">
                <a:solidFill>
                  <a:schemeClr val="bg1"/>
                </a:solidFill>
              </a:rPr>
              <a:t>	Input: </a:t>
            </a:r>
            <a:r>
              <a:rPr lang="en-US" sz="1400" dirty="0">
                <a:solidFill>
                  <a:schemeClr val="bg1"/>
                </a:solidFill>
              </a:rPr>
              <a:t>customer ID</a:t>
            </a:r>
          </a:p>
          <a:p>
            <a:pPr marL="45720" indent="0">
              <a:buNone/>
            </a:pPr>
            <a:r>
              <a:rPr lang="en-US" sz="1400" b="1" dirty="0">
                <a:solidFill>
                  <a:schemeClr val="bg1"/>
                </a:solidFill>
              </a:rPr>
              <a:t>	Returns: </a:t>
            </a:r>
            <a:r>
              <a:rPr lang="en-US" sz="1400" dirty="0">
                <a:solidFill>
                  <a:schemeClr val="bg1"/>
                </a:solidFill>
              </a:rPr>
              <a:t>ranked list of items, that the 	customer is most likely to want to put in 	his/her (empty) “basket” based on 	customer similarity and item popularity</a:t>
            </a:r>
            <a:br>
              <a:rPr lang="en-US" sz="1400" dirty="0">
                <a:solidFill>
                  <a:schemeClr val="bg1"/>
                </a:solidFill>
              </a:rPr>
            </a:br>
            <a:br>
              <a:rPr lang="en-US" sz="1400" dirty="0">
                <a:solidFill>
                  <a:schemeClr val="bg1"/>
                </a:solidFill>
              </a:rPr>
            </a:br>
            <a:r>
              <a:rPr lang="en-US" sz="1400" dirty="0">
                <a:solidFill>
                  <a:schemeClr val="bg1"/>
                </a:solidFill>
              </a:rPr>
              <a:t> and also:</a:t>
            </a:r>
            <a:br>
              <a:rPr lang="en-US" sz="1400" dirty="0">
                <a:solidFill>
                  <a:schemeClr val="bg1"/>
                </a:solidFill>
              </a:rPr>
            </a:br>
            <a:br>
              <a:rPr lang="en-US" sz="1400" dirty="0">
                <a:solidFill>
                  <a:schemeClr val="bg1"/>
                </a:solidFill>
              </a:rPr>
            </a:br>
            <a:r>
              <a:rPr lang="en-US" sz="1400" dirty="0">
                <a:solidFill>
                  <a:schemeClr val="bg1"/>
                </a:solidFill>
              </a:rPr>
              <a:t>	Input : </a:t>
            </a:r>
            <a:r>
              <a:rPr lang="en-US" sz="1400" dirty="0" err="1">
                <a:solidFill>
                  <a:schemeClr val="bg1"/>
                </a:solidFill>
              </a:rPr>
              <a:t>ProductSubCategory</a:t>
            </a:r>
            <a:br>
              <a:rPr lang="en-US" sz="1400" dirty="0">
                <a:solidFill>
                  <a:schemeClr val="bg1"/>
                </a:solidFill>
              </a:rPr>
            </a:br>
            <a:br>
              <a:rPr lang="en-US" sz="1400" dirty="0">
                <a:solidFill>
                  <a:schemeClr val="bg1"/>
                </a:solidFill>
              </a:rPr>
            </a:br>
            <a:r>
              <a:rPr lang="en-US" sz="1400" dirty="0">
                <a:solidFill>
                  <a:schemeClr val="bg1"/>
                </a:solidFill>
              </a:rPr>
              <a:t>	Returns: ranked list of items similar to 	the selected one.</a:t>
            </a:r>
          </a:p>
          <a:p>
            <a:endParaRPr lang="en-US" sz="2000" dirty="0">
              <a:solidFill>
                <a:schemeClr val="accent3"/>
              </a:solidFill>
            </a:endParaRPr>
          </a:p>
        </p:txBody>
      </p:sp>
    </p:spTree>
    <p:extLst>
      <p:ext uri="{BB962C8B-B14F-4D97-AF65-F5344CB8AC3E}">
        <p14:creationId xmlns:p14="http://schemas.microsoft.com/office/powerpoint/2010/main" val="1382893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6724AE-CDC6-4310-9154-B5F8ADC348A2}"/>
              </a:ext>
            </a:extLst>
          </p:cNvPr>
          <p:cNvSpPr>
            <a:spLocks noGrp="1"/>
          </p:cNvSpPr>
          <p:nvPr>
            <p:ph type="sldNum" sz="quarter" idx="12"/>
          </p:nvPr>
        </p:nvSpPr>
        <p:spPr/>
        <p:txBody>
          <a:bodyPr/>
          <a:lstStyle/>
          <a:p>
            <a:fld id="{294A09A9-5501-47C1-A89A-A340965A2BE2}" type="slidenum">
              <a:rPr lang="en-US" smtClean="0"/>
              <a:pPr/>
              <a:t>14</a:t>
            </a:fld>
            <a:endParaRPr lang="en-US" dirty="0"/>
          </a:p>
        </p:txBody>
      </p:sp>
      <p:graphicFrame>
        <p:nvGraphicFramePr>
          <p:cNvPr id="3" name="Content Placeholder 4">
            <a:extLst>
              <a:ext uri="{FF2B5EF4-FFF2-40B4-BE49-F238E27FC236}">
                <a16:creationId xmlns:a16="http://schemas.microsoft.com/office/drawing/2014/main" id="{87F9E30E-D9B0-453A-9AF2-F414A4CD824F}"/>
              </a:ext>
            </a:extLst>
          </p:cNvPr>
          <p:cNvGraphicFramePr>
            <a:graphicFrameLocks noGrp="1"/>
          </p:cNvGraphicFramePr>
          <p:nvPr>
            <p:extLst>
              <p:ext uri="{D42A27DB-BD31-4B8C-83A1-F6EECF244321}">
                <p14:modId xmlns:p14="http://schemas.microsoft.com/office/powerpoint/2010/main" val="3183612043"/>
              </p:ext>
            </p:extLst>
          </p:nvPr>
        </p:nvGraphicFramePr>
        <p:xfrm>
          <a:off x="1159564" y="1409700"/>
          <a:ext cx="9872871"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641D3DB2-E137-4816-90D7-8C387AF14F32}"/>
              </a:ext>
            </a:extLst>
          </p:cNvPr>
          <p:cNvSpPr txBox="1"/>
          <p:nvPr/>
        </p:nvSpPr>
        <p:spPr>
          <a:xfrm>
            <a:off x="1159564" y="849086"/>
            <a:ext cx="3354779" cy="707886"/>
          </a:xfrm>
          <a:prstGeom prst="rect">
            <a:avLst/>
          </a:prstGeom>
          <a:noFill/>
        </p:spPr>
        <p:txBody>
          <a:bodyPr wrap="square" rtlCol="0">
            <a:spAutoFit/>
          </a:bodyPr>
          <a:lstStyle/>
          <a:p>
            <a:r>
              <a:rPr lang="en-US" sz="4000" b="1" dirty="0">
                <a:solidFill>
                  <a:schemeClr val="bg1"/>
                </a:solidFill>
                <a:latin typeface="Bahnschrift Light SemiCondensed" panose="020B0502040204020203" pitchFamily="34" charset="0"/>
              </a:rPr>
              <a:t>Process Flow</a:t>
            </a:r>
            <a:endParaRPr lang="en-GB" sz="4000" b="1" dirty="0">
              <a:solidFill>
                <a:schemeClr val="bg1"/>
              </a:solidFill>
              <a:latin typeface="Bahnschrift Light SemiCondensed" panose="020B0502040204020203" pitchFamily="34" charset="0"/>
            </a:endParaRPr>
          </a:p>
        </p:txBody>
      </p:sp>
    </p:spTree>
    <p:extLst>
      <p:ext uri="{BB962C8B-B14F-4D97-AF65-F5344CB8AC3E}">
        <p14:creationId xmlns:p14="http://schemas.microsoft.com/office/powerpoint/2010/main" val="2282525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D5086-2E53-4A16-AEE8-50A46B0471EB}"/>
              </a:ext>
            </a:extLst>
          </p:cNvPr>
          <p:cNvSpPr>
            <a:spLocks noGrp="1"/>
          </p:cNvSpPr>
          <p:nvPr>
            <p:ph type="title"/>
          </p:nvPr>
        </p:nvSpPr>
        <p:spPr>
          <a:xfrm>
            <a:off x="259819" y="-147684"/>
            <a:ext cx="11430000" cy="1325563"/>
          </a:xfrm>
        </p:spPr>
        <p:txBody>
          <a:bodyPr>
            <a:normAutofit/>
          </a:bodyPr>
          <a:lstStyle/>
          <a:p>
            <a:pPr algn="l"/>
            <a:r>
              <a:rPr lang="en-US" sz="4000" b="1" dirty="0">
                <a:solidFill>
                  <a:srgbClr val="FFFF00"/>
                </a:solidFill>
                <a:latin typeface="Bahnschrift Light SemiCondensed" panose="020B0502040204020203" pitchFamily="34" charset="0"/>
              </a:rPr>
              <a:t>User Based Similarity Approach</a:t>
            </a:r>
            <a:endParaRPr lang="en-GB" sz="4000" b="1" dirty="0">
              <a:solidFill>
                <a:srgbClr val="FFFF00"/>
              </a:solidFill>
              <a:latin typeface="Bahnschrift Light SemiCondensed" panose="020B0502040204020203" pitchFamily="34" charset="0"/>
            </a:endParaRPr>
          </a:p>
        </p:txBody>
      </p:sp>
      <p:sp>
        <p:nvSpPr>
          <p:cNvPr id="3" name="Content Placeholder 2">
            <a:extLst>
              <a:ext uri="{FF2B5EF4-FFF2-40B4-BE49-F238E27FC236}">
                <a16:creationId xmlns:a16="http://schemas.microsoft.com/office/drawing/2014/main" id="{13C2EDED-92C4-4EBD-AC00-F2E89D8B0BC7}"/>
              </a:ext>
            </a:extLst>
          </p:cNvPr>
          <p:cNvSpPr>
            <a:spLocks noGrp="1"/>
          </p:cNvSpPr>
          <p:nvPr>
            <p:ph idx="1"/>
          </p:nvPr>
        </p:nvSpPr>
        <p:spPr>
          <a:xfrm>
            <a:off x="306351" y="1163213"/>
            <a:ext cx="5354941" cy="5450762"/>
          </a:xfrm>
        </p:spPr>
        <p:txBody>
          <a:bodyPr>
            <a:normAutofit lnSpcReduction="10000"/>
          </a:bodyPr>
          <a:lstStyle/>
          <a:p>
            <a:pPr algn="just"/>
            <a:r>
              <a:rPr lang="en-US" sz="1900" i="0" dirty="0">
                <a:effectLst/>
                <a:latin typeface="system-ui"/>
              </a:rPr>
              <a:t>In this approach, created a user-item interaction matrix. This matrix will have </a:t>
            </a:r>
            <a:r>
              <a:rPr lang="en-US" sz="1900" i="0" dirty="0" err="1">
                <a:effectLst/>
                <a:latin typeface="system-ui"/>
              </a:rPr>
              <a:t>CustomerID</a:t>
            </a:r>
            <a:r>
              <a:rPr lang="en-US" sz="1900" i="0" dirty="0">
                <a:effectLst/>
                <a:latin typeface="system-ui"/>
              </a:rPr>
              <a:t> as rows, </a:t>
            </a:r>
            <a:r>
              <a:rPr lang="en-US" sz="1900" i="0" dirty="0" err="1">
                <a:effectLst/>
                <a:latin typeface="system-ui"/>
              </a:rPr>
              <a:t>ProductSubCategory</a:t>
            </a:r>
            <a:r>
              <a:rPr lang="en-US" sz="1900" i="0" dirty="0">
                <a:effectLst/>
                <a:latin typeface="system-ui"/>
              </a:rPr>
              <a:t> as columns, and </a:t>
            </a:r>
            <a:r>
              <a:rPr lang="en-US" sz="1900" i="0" dirty="0" err="1">
                <a:effectLst/>
                <a:latin typeface="system-ui"/>
              </a:rPr>
              <a:t>QuantityOrdered</a:t>
            </a:r>
            <a:r>
              <a:rPr lang="en-US" sz="1900" i="0" dirty="0">
                <a:effectLst/>
                <a:latin typeface="system-ui"/>
              </a:rPr>
              <a:t> as values.</a:t>
            </a:r>
          </a:p>
          <a:p>
            <a:pPr algn="just"/>
            <a:r>
              <a:rPr lang="en-US" sz="1900" dirty="0">
                <a:latin typeface="system-ui"/>
              </a:rPr>
              <a:t>A</a:t>
            </a:r>
            <a:r>
              <a:rPr lang="en-US" sz="1900" i="0" dirty="0">
                <a:effectLst/>
                <a:latin typeface="system-ui"/>
              </a:rPr>
              <a:t> more memory-efficient approach. One option is to use sparse matrices, which store only non-zero elements and save memory. Used the </a:t>
            </a:r>
            <a:r>
              <a:rPr lang="en-US" sz="1900" i="0" dirty="0" err="1">
                <a:effectLst/>
                <a:latin typeface="system-ui"/>
              </a:rPr>
              <a:t>csr_matrix</a:t>
            </a:r>
            <a:r>
              <a:rPr lang="en-US" sz="1900" i="0" dirty="0">
                <a:effectLst/>
                <a:latin typeface="system-ui"/>
              </a:rPr>
              <a:t> from </a:t>
            </a:r>
            <a:r>
              <a:rPr lang="en-US" sz="1900" i="0" dirty="0" err="1">
                <a:effectLst/>
                <a:latin typeface="system-ui"/>
              </a:rPr>
              <a:t>scipy.sparse</a:t>
            </a:r>
            <a:r>
              <a:rPr lang="en-US" sz="1900" i="0" dirty="0">
                <a:effectLst/>
                <a:latin typeface="system-ui"/>
              </a:rPr>
              <a:t> for efficient storage and computation.</a:t>
            </a:r>
          </a:p>
          <a:p>
            <a:pPr algn="just"/>
            <a:r>
              <a:rPr lang="en-US" sz="1900" dirty="0">
                <a:latin typeface="system-ui"/>
              </a:rPr>
              <a:t>Cosine similarity matrix was computed which was converted to a </a:t>
            </a:r>
            <a:r>
              <a:rPr lang="en-US" sz="1900" dirty="0" err="1">
                <a:latin typeface="system-ui"/>
              </a:rPr>
              <a:t>dataframe</a:t>
            </a:r>
            <a:r>
              <a:rPr lang="en-US" sz="1900" dirty="0">
                <a:latin typeface="system-ui"/>
              </a:rPr>
              <a:t> for better readability.</a:t>
            </a:r>
          </a:p>
          <a:p>
            <a:pPr algn="just"/>
            <a:r>
              <a:rPr lang="en-US" sz="1900" i="0" dirty="0">
                <a:effectLst/>
                <a:latin typeface="system-ui"/>
              </a:rPr>
              <a:t>Function to recommend customers for a given customer based on customer similarity was created.</a:t>
            </a:r>
          </a:p>
          <a:p>
            <a:pPr algn="just"/>
            <a:r>
              <a:rPr lang="en-US" sz="1900" dirty="0">
                <a:latin typeface="system-ui"/>
              </a:rPr>
              <a:t>Testing the engine by inputting customer ID</a:t>
            </a:r>
            <a:endParaRPr lang="en-US" sz="1900" i="0" dirty="0">
              <a:effectLst/>
              <a:latin typeface="system-ui"/>
            </a:endParaRPr>
          </a:p>
          <a:p>
            <a:pPr algn="just"/>
            <a:endParaRPr lang="en-US" b="0" i="0" dirty="0">
              <a:effectLst/>
              <a:latin typeface="system-ui"/>
            </a:endParaRPr>
          </a:p>
          <a:p>
            <a:endParaRPr lang="en-GB" dirty="0"/>
          </a:p>
        </p:txBody>
      </p:sp>
      <p:pic>
        <p:nvPicPr>
          <p:cNvPr id="7" name="Content Placeholder 6">
            <a:extLst>
              <a:ext uri="{FF2B5EF4-FFF2-40B4-BE49-F238E27FC236}">
                <a16:creationId xmlns:a16="http://schemas.microsoft.com/office/drawing/2014/main" id="{393D8FC8-5AA0-42E0-A96A-8B5C5DEB45B9}"/>
              </a:ext>
            </a:extLst>
          </p:cNvPr>
          <p:cNvPicPr>
            <a:picLocks noGrp="1" noChangeAspect="1"/>
          </p:cNvPicPr>
          <p:nvPr>
            <p:ph idx="11"/>
          </p:nvPr>
        </p:nvPicPr>
        <p:blipFill>
          <a:blip r:embed="rId2"/>
          <a:stretch>
            <a:fillRect/>
          </a:stretch>
        </p:blipFill>
        <p:spPr>
          <a:xfrm>
            <a:off x="5746470" y="1163213"/>
            <a:ext cx="5811639" cy="1013231"/>
          </a:xfrm>
        </p:spPr>
      </p:pic>
      <p:sp>
        <p:nvSpPr>
          <p:cNvPr id="5" name="Slide Number Placeholder 4">
            <a:extLst>
              <a:ext uri="{FF2B5EF4-FFF2-40B4-BE49-F238E27FC236}">
                <a16:creationId xmlns:a16="http://schemas.microsoft.com/office/drawing/2014/main" id="{761A2A04-0653-417C-9EF4-77A5B2BBB767}"/>
              </a:ext>
            </a:extLst>
          </p:cNvPr>
          <p:cNvSpPr>
            <a:spLocks noGrp="1"/>
          </p:cNvSpPr>
          <p:nvPr>
            <p:ph type="sldNum" sz="quarter" idx="14"/>
          </p:nvPr>
        </p:nvSpPr>
        <p:spPr/>
        <p:txBody>
          <a:bodyPr/>
          <a:lstStyle/>
          <a:p>
            <a:fld id="{294A09A9-5501-47C1-A89A-A340965A2BE2}" type="slidenum">
              <a:rPr lang="en-US" smtClean="0"/>
              <a:pPr/>
              <a:t>15</a:t>
            </a:fld>
            <a:endParaRPr lang="en-US" dirty="0"/>
          </a:p>
        </p:txBody>
      </p:sp>
      <p:pic>
        <p:nvPicPr>
          <p:cNvPr id="9" name="Picture 8">
            <a:extLst>
              <a:ext uri="{FF2B5EF4-FFF2-40B4-BE49-F238E27FC236}">
                <a16:creationId xmlns:a16="http://schemas.microsoft.com/office/drawing/2014/main" id="{DC291A8A-F58A-4896-B4E1-FFCEB87AD9AF}"/>
              </a:ext>
            </a:extLst>
          </p:cNvPr>
          <p:cNvPicPr>
            <a:picLocks noChangeAspect="1"/>
          </p:cNvPicPr>
          <p:nvPr/>
        </p:nvPicPr>
        <p:blipFill>
          <a:blip r:embed="rId3"/>
          <a:stretch>
            <a:fillRect/>
          </a:stretch>
        </p:blipFill>
        <p:spPr>
          <a:xfrm>
            <a:off x="5746470" y="2322770"/>
            <a:ext cx="5811639" cy="958899"/>
          </a:xfrm>
          <a:prstGeom prst="rect">
            <a:avLst/>
          </a:prstGeom>
        </p:spPr>
      </p:pic>
      <p:pic>
        <p:nvPicPr>
          <p:cNvPr id="11" name="Picture 10">
            <a:extLst>
              <a:ext uri="{FF2B5EF4-FFF2-40B4-BE49-F238E27FC236}">
                <a16:creationId xmlns:a16="http://schemas.microsoft.com/office/drawing/2014/main" id="{B04250E3-2986-4169-B61E-EBCF08E82CCC}"/>
              </a:ext>
            </a:extLst>
          </p:cNvPr>
          <p:cNvPicPr>
            <a:picLocks noChangeAspect="1"/>
          </p:cNvPicPr>
          <p:nvPr/>
        </p:nvPicPr>
        <p:blipFill>
          <a:blip r:embed="rId4"/>
          <a:stretch>
            <a:fillRect/>
          </a:stretch>
        </p:blipFill>
        <p:spPr>
          <a:xfrm>
            <a:off x="5785116" y="3497498"/>
            <a:ext cx="5734345" cy="1462284"/>
          </a:xfrm>
          <a:prstGeom prst="rect">
            <a:avLst/>
          </a:prstGeom>
        </p:spPr>
      </p:pic>
      <p:pic>
        <p:nvPicPr>
          <p:cNvPr id="13" name="Picture 12">
            <a:extLst>
              <a:ext uri="{FF2B5EF4-FFF2-40B4-BE49-F238E27FC236}">
                <a16:creationId xmlns:a16="http://schemas.microsoft.com/office/drawing/2014/main" id="{DAA50A94-8604-4933-8D1B-5253CBE3CC29}"/>
              </a:ext>
            </a:extLst>
          </p:cNvPr>
          <p:cNvPicPr>
            <a:picLocks noChangeAspect="1"/>
          </p:cNvPicPr>
          <p:nvPr/>
        </p:nvPicPr>
        <p:blipFill>
          <a:blip r:embed="rId5"/>
          <a:stretch>
            <a:fillRect/>
          </a:stretch>
        </p:blipFill>
        <p:spPr>
          <a:xfrm>
            <a:off x="5785116" y="5100034"/>
            <a:ext cx="5734345" cy="1304859"/>
          </a:xfrm>
          <a:prstGeom prst="rect">
            <a:avLst/>
          </a:prstGeom>
        </p:spPr>
      </p:pic>
    </p:spTree>
    <p:extLst>
      <p:ext uri="{BB962C8B-B14F-4D97-AF65-F5344CB8AC3E}">
        <p14:creationId xmlns:p14="http://schemas.microsoft.com/office/powerpoint/2010/main" val="1799780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D5086-2E53-4A16-AEE8-50A46B0471EB}"/>
              </a:ext>
            </a:extLst>
          </p:cNvPr>
          <p:cNvSpPr>
            <a:spLocks noGrp="1"/>
          </p:cNvSpPr>
          <p:nvPr>
            <p:ph type="title"/>
          </p:nvPr>
        </p:nvSpPr>
        <p:spPr>
          <a:xfrm>
            <a:off x="259819" y="-147684"/>
            <a:ext cx="11430000" cy="1325563"/>
          </a:xfrm>
        </p:spPr>
        <p:txBody>
          <a:bodyPr>
            <a:normAutofit/>
          </a:bodyPr>
          <a:lstStyle/>
          <a:p>
            <a:pPr algn="l"/>
            <a:r>
              <a:rPr lang="en-US" sz="4000" b="1" dirty="0">
                <a:solidFill>
                  <a:srgbClr val="FFFF00"/>
                </a:solidFill>
                <a:latin typeface="Bahnschrift Light SemiCondensed" panose="020B0502040204020203" pitchFamily="34" charset="0"/>
              </a:rPr>
              <a:t>Item Based Similarity Approach</a:t>
            </a:r>
            <a:endParaRPr lang="en-GB" sz="4000" b="1" dirty="0">
              <a:solidFill>
                <a:srgbClr val="FFFF00"/>
              </a:solidFill>
              <a:latin typeface="Bahnschrift Light SemiCondensed" panose="020B0502040204020203" pitchFamily="34" charset="0"/>
            </a:endParaRPr>
          </a:p>
        </p:txBody>
      </p:sp>
      <p:sp>
        <p:nvSpPr>
          <p:cNvPr id="3" name="Content Placeholder 2">
            <a:extLst>
              <a:ext uri="{FF2B5EF4-FFF2-40B4-BE49-F238E27FC236}">
                <a16:creationId xmlns:a16="http://schemas.microsoft.com/office/drawing/2014/main" id="{13C2EDED-92C4-4EBD-AC00-F2E89D8B0BC7}"/>
              </a:ext>
            </a:extLst>
          </p:cNvPr>
          <p:cNvSpPr>
            <a:spLocks noGrp="1"/>
          </p:cNvSpPr>
          <p:nvPr>
            <p:ph idx="1"/>
          </p:nvPr>
        </p:nvSpPr>
        <p:spPr>
          <a:xfrm>
            <a:off x="306351" y="1163213"/>
            <a:ext cx="5354941" cy="5450762"/>
          </a:xfrm>
        </p:spPr>
        <p:txBody>
          <a:bodyPr>
            <a:normAutofit/>
          </a:bodyPr>
          <a:lstStyle/>
          <a:p>
            <a:pPr algn="l"/>
            <a:r>
              <a:rPr lang="en-US" sz="1900" i="0" dirty="0">
                <a:effectLst/>
                <a:latin typeface="system-ui"/>
              </a:rPr>
              <a:t>In this approach, </a:t>
            </a:r>
            <a:r>
              <a:rPr lang="en-US" sz="1800" b="0" i="0" dirty="0">
                <a:effectLst/>
                <a:latin typeface="system-ui"/>
              </a:rPr>
              <a:t>created an item-customer interaction matrix. This matrix will have </a:t>
            </a:r>
            <a:r>
              <a:rPr lang="en-US" sz="1800" b="0" i="0" dirty="0" err="1">
                <a:effectLst/>
                <a:latin typeface="system-ui"/>
              </a:rPr>
              <a:t>ProductSubcategory</a:t>
            </a:r>
            <a:r>
              <a:rPr lang="en-US" sz="1800" b="0" i="0" dirty="0">
                <a:effectLst/>
                <a:latin typeface="system-ui"/>
              </a:rPr>
              <a:t> as rows, </a:t>
            </a:r>
            <a:r>
              <a:rPr lang="en-US" sz="1800" b="0" i="0" dirty="0" err="1">
                <a:effectLst/>
                <a:latin typeface="system-ui"/>
              </a:rPr>
              <a:t>CustomerID</a:t>
            </a:r>
            <a:r>
              <a:rPr lang="en-US" sz="1800" b="0" i="0" dirty="0">
                <a:effectLst/>
                <a:latin typeface="system-ui"/>
              </a:rPr>
              <a:t> as columns, and </a:t>
            </a:r>
            <a:r>
              <a:rPr lang="en-US" sz="1800" b="0" i="0" dirty="0" err="1">
                <a:effectLst/>
                <a:latin typeface="system-ui"/>
              </a:rPr>
              <a:t>QuantityOrdered</a:t>
            </a:r>
            <a:r>
              <a:rPr lang="en-US" sz="1800" b="0" i="0" dirty="0">
                <a:effectLst/>
                <a:latin typeface="system-ui"/>
              </a:rPr>
              <a:t> as values. </a:t>
            </a:r>
          </a:p>
          <a:p>
            <a:pPr algn="l"/>
            <a:r>
              <a:rPr lang="en-US" sz="1900" dirty="0">
                <a:latin typeface="system-ui"/>
              </a:rPr>
              <a:t>A</a:t>
            </a:r>
            <a:r>
              <a:rPr lang="en-US" sz="1900" i="0" dirty="0">
                <a:effectLst/>
                <a:latin typeface="system-ui"/>
              </a:rPr>
              <a:t> more memory-efficient approach was used as in the user based approach.</a:t>
            </a:r>
          </a:p>
          <a:p>
            <a:pPr algn="just"/>
            <a:r>
              <a:rPr lang="en-US" sz="1900" dirty="0">
                <a:latin typeface="system-ui"/>
              </a:rPr>
              <a:t>Cosine similarity matrix was computed which was converted to a </a:t>
            </a:r>
            <a:r>
              <a:rPr lang="en-US" sz="1900" dirty="0" err="1">
                <a:latin typeface="system-ui"/>
              </a:rPr>
              <a:t>dataframe</a:t>
            </a:r>
            <a:r>
              <a:rPr lang="en-US" sz="1900" dirty="0">
                <a:latin typeface="system-ui"/>
              </a:rPr>
              <a:t> for better readability.</a:t>
            </a:r>
          </a:p>
          <a:p>
            <a:pPr algn="just"/>
            <a:r>
              <a:rPr lang="en-US" sz="1900" i="0" dirty="0">
                <a:effectLst/>
                <a:latin typeface="system-ui"/>
              </a:rPr>
              <a:t>Function to recommend </a:t>
            </a:r>
            <a:r>
              <a:rPr lang="en-US" sz="1900" dirty="0">
                <a:latin typeface="system-ui"/>
              </a:rPr>
              <a:t>item</a:t>
            </a:r>
            <a:r>
              <a:rPr lang="en-US" sz="1900" i="0" dirty="0">
                <a:effectLst/>
                <a:latin typeface="system-ui"/>
              </a:rPr>
              <a:t>s for a given </a:t>
            </a:r>
            <a:r>
              <a:rPr lang="en-US" sz="1900" dirty="0">
                <a:latin typeface="system-ui"/>
              </a:rPr>
              <a:t>item</a:t>
            </a:r>
            <a:r>
              <a:rPr lang="en-US" sz="1900" i="0" dirty="0">
                <a:effectLst/>
                <a:latin typeface="system-ui"/>
              </a:rPr>
              <a:t> based on </a:t>
            </a:r>
            <a:r>
              <a:rPr lang="en-US" sz="1900" dirty="0">
                <a:latin typeface="system-ui"/>
              </a:rPr>
              <a:t>item</a:t>
            </a:r>
            <a:r>
              <a:rPr lang="en-US" sz="1900" i="0" dirty="0">
                <a:effectLst/>
                <a:latin typeface="system-ui"/>
              </a:rPr>
              <a:t> similarity was created.</a:t>
            </a:r>
          </a:p>
          <a:p>
            <a:pPr algn="just"/>
            <a:r>
              <a:rPr lang="en-US" sz="1900" dirty="0">
                <a:latin typeface="system-ui"/>
              </a:rPr>
              <a:t>Testing the engine by inputting a product Subcategory.</a:t>
            </a:r>
            <a:endParaRPr lang="en-US" sz="1900" i="0" dirty="0">
              <a:effectLst/>
              <a:latin typeface="system-ui"/>
            </a:endParaRPr>
          </a:p>
          <a:p>
            <a:pPr algn="just"/>
            <a:endParaRPr lang="en-US" b="0" i="0" dirty="0">
              <a:effectLst/>
              <a:latin typeface="system-ui"/>
            </a:endParaRPr>
          </a:p>
          <a:p>
            <a:endParaRPr lang="en-GB" dirty="0"/>
          </a:p>
        </p:txBody>
      </p:sp>
      <p:sp>
        <p:nvSpPr>
          <p:cNvPr id="5" name="Slide Number Placeholder 4">
            <a:extLst>
              <a:ext uri="{FF2B5EF4-FFF2-40B4-BE49-F238E27FC236}">
                <a16:creationId xmlns:a16="http://schemas.microsoft.com/office/drawing/2014/main" id="{761A2A04-0653-417C-9EF4-77A5B2BBB767}"/>
              </a:ext>
            </a:extLst>
          </p:cNvPr>
          <p:cNvSpPr>
            <a:spLocks noGrp="1"/>
          </p:cNvSpPr>
          <p:nvPr>
            <p:ph type="sldNum" sz="quarter" idx="14"/>
          </p:nvPr>
        </p:nvSpPr>
        <p:spPr/>
        <p:txBody>
          <a:bodyPr/>
          <a:lstStyle/>
          <a:p>
            <a:fld id="{294A09A9-5501-47C1-A89A-A340965A2BE2}" type="slidenum">
              <a:rPr lang="en-US" smtClean="0"/>
              <a:pPr/>
              <a:t>16</a:t>
            </a:fld>
            <a:endParaRPr lang="en-US" dirty="0"/>
          </a:p>
        </p:txBody>
      </p:sp>
      <p:pic>
        <p:nvPicPr>
          <p:cNvPr id="10" name="Picture 9">
            <a:extLst>
              <a:ext uri="{FF2B5EF4-FFF2-40B4-BE49-F238E27FC236}">
                <a16:creationId xmlns:a16="http://schemas.microsoft.com/office/drawing/2014/main" id="{14C43B36-81D1-4678-942B-AD6743C1B624}"/>
              </a:ext>
            </a:extLst>
          </p:cNvPr>
          <p:cNvPicPr>
            <a:picLocks noChangeAspect="1"/>
          </p:cNvPicPr>
          <p:nvPr/>
        </p:nvPicPr>
        <p:blipFill>
          <a:blip r:embed="rId2"/>
          <a:stretch>
            <a:fillRect/>
          </a:stretch>
        </p:blipFill>
        <p:spPr>
          <a:xfrm>
            <a:off x="5746469" y="1202061"/>
            <a:ext cx="6020644" cy="863644"/>
          </a:xfrm>
          <a:prstGeom prst="rect">
            <a:avLst/>
          </a:prstGeom>
        </p:spPr>
      </p:pic>
      <p:pic>
        <p:nvPicPr>
          <p:cNvPr id="16" name="Picture 15">
            <a:extLst>
              <a:ext uri="{FF2B5EF4-FFF2-40B4-BE49-F238E27FC236}">
                <a16:creationId xmlns:a16="http://schemas.microsoft.com/office/drawing/2014/main" id="{1F321EE4-45FB-4BED-BBC3-DCA85F01EB83}"/>
              </a:ext>
            </a:extLst>
          </p:cNvPr>
          <p:cNvPicPr>
            <a:picLocks noChangeAspect="1"/>
          </p:cNvPicPr>
          <p:nvPr/>
        </p:nvPicPr>
        <p:blipFill>
          <a:blip r:embed="rId3"/>
          <a:stretch>
            <a:fillRect/>
          </a:stretch>
        </p:blipFill>
        <p:spPr>
          <a:xfrm>
            <a:off x="5746470" y="3544784"/>
            <a:ext cx="6020644" cy="2784765"/>
          </a:xfrm>
          <a:prstGeom prst="rect">
            <a:avLst/>
          </a:prstGeom>
        </p:spPr>
      </p:pic>
      <p:pic>
        <p:nvPicPr>
          <p:cNvPr id="18" name="Picture 17">
            <a:extLst>
              <a:ext uri="{FF2B5EF4-FFF2-40B4-BE49-F238E27FC236}">
                <a16:creationId xmlns:a16="http://schemas.microsoft.com/office/drawing/2014/main" id="{CF118D05-CE51-4DA0-BE79-1D173DF99428}"/>
              </a:ext>
            </a:extLst>
          </p:cNvPr>
          <p:cNvPicPr>
            <a:picLocks noChangeAspect="1"/>
          </p:cNvPicPr>
          <p:nvPr/>
        </p:nvPicPr>
        <p:blipFill>
          <a:blip r:embed="rId4"/>
          <a:stretch>
            <a:fillRect/>
          </a:stretch>
        </p:blipFill>
        <p:spPr>
          <a:xfrm>
            <a:off x="5746469" y="2343272"/>
            <a:ext cx="6020644" cy="1035103"/>
          </a:xfrm>
          <a:prstGeom prst="rect">
            <a:avLst/>
          </a:prstGeom>
        </p:spPr>
      </p:pic>
    </p:spTree>
    <p:extLst>
      <p:ext uri="{BB962C8B-B14F-4D97-AF65-F5344CB8AC3E}">
        <p14:creationId xmlns:p14="http://schemas.microsoft.com/office/powerpoint/2010/main" val="596908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D5086-2E53-4A16-AEE8-50A46B0471EB}"/>
              </a:ext>
            </a:extLst>
          </p:cNvPr>
          <p:cNvSpPr>
            <a:spLocks noGrp="1"/>
          </p:cNvSpPr>
          <p:nvPr>
            <p:ph type="title"/>
          </p:nvPr>
        </p:nvSpPr>
        <p:spPr>
          <a:xfrm>
            <a:off x="259819" y="-147684"/>
            <a:ext cx="11430000" cy="1325563"/>
          </a:xfrm>
        </p:spPr>
        <p:txBody>
          <a:bodyPr>
            <a:normAutofit/>
          </a:bodyPr>
          <a:lstStyle/>
          <a:p>
            <a:pPr algn="l"/>
            <a:r>
              <a:rPr lang="en-US" sz="4000" b="1" dirty="0">
                <a:solidFill>
                  <a:srgbClr val="FFFF00"/>
                </a:solidFill>
                <a:latin typeface="Bahnschrift Light SemiCondensed" panose="020B0502040204020203" pitchFamily="34" charset="0"/>
              </a:rPr>
              <a:t>Popularity Based Approach</a:t>
            </a:r>
            <a:endParaRPr lang="en-GB" sz="4000" b="1" dirty="0">
              <a:solidFill>
                <a:srgbClr val="FFFF00"/>
              </a:solidFill>
              <a:latin typeface="Bahnschrift Light SemiCondensed" panose="020B0502040204020203" pitchFamily="34" charset="0"/>
            </a:endParaRPr>
          </a:p>
        </p:txBody>
      </p:sp>
      <p:sp>
        <p:nvSpPr>
          <p:cNvPr id="3" name="Content Placeholder 2">
            <a:extLst>
              <a:ext uri="{FF2B5EF4-FFF2-40B4-BE49-F238E27FC236}">
                <a16:creationId xmlns:a16="http://schemas.microsoft.com/office/drawing/2014/main" id="{13C2EDED-92C4-4EBD-AC00-F2E89D8B0BC7}"/>
              </a:ext>
            </a:extLst>
          </p:cNvPr>
          <p:cNvSpPr>
            <a:spLocks noGrp="1"/>
          </p:cNvSpPr>
          <p:nvPr>
            <p:ph idx="1"/>
          </p:nvPr>
        </p:nvSpPr>
        <p:spPr>
          <a:xfrm>
            <a:off x="306351" y="1163213"/>
            <a:ext cx="5354941" cy="5450762"/>
          </a:xfrm>
        </p:spPr>
        <p:txBody>
          <a:bodyPr>
            <a:normAutofit/>
          </a:bodyPr>
          <a:lstStyle/>
          <a:p>
            <a:pPr algn="just"/>
            <a:r>
              <a:rPr lang="en-US" sz="1900" i="0" dirty="0">
                <a:effectLst/>
                <a:latin typeface="system-ui"/>
              </a:rPr>
              <a:t>In this approach, created a user-item interaction matrix. This matrix will have </a:t>
            </a:r>
            <a:r>
              <a:rPr lang="en-US" sz="1900" i="0" dirty="0" err="1">
                <a:effectLst/>
                <a:latin typeface="system-ui"/>
              </a:rPr>
              <a:t>CustomerID</a:t>
            </a:r>
            <a:r>
              <a:rPr lang="en-US" sz="1900" i="0" dirty="0">
                <a:effectLst/>
                <a:latin typeface="system-ui"/>
              </a:rPr>
              <a:t> as rows, </a:t>
            </a:r>
            <a:r>
              <a:rPr lang="en-US" sz="1900" i="0" dirty="0" err="1">
                <a:effectLst/>
                <a:latin typeface="system-ui"/>
              </a:rPr>
              <a:t>ProductSubCategory</a:t>
            </a:r>
            <a:r>
              <a:rPr lang="en-US" sz="1900" dirty="0">
                <a:latin typeface="system-ui"/>
              </a:rPr>
              <a:t> </a:t>
            </a:r>
            <a:r>
              <a:rPr lang="en-US" sz="1900" i="0" dirty="0">
                <a:effectLst/>
                <a:latin typeface="system-ui"/>
              </a:rPr>
              <a:t>as columns, and </a:t>
            </a:r>
            <a:r>
              <a:rPr lang="en-US" sz="1900" i="0" dirty="0" err="1">
                <a:effectLst/>
                <a:latin typeface="system-ui"/>
              </a:rPr>
              <a:t>QuantityOrdered</a:t>
            </a:r>
            <a:r>
              <a:rPr lang="en-US" sz="1900" i="0" dirty="0">
                <a:effectLst/>
                <a:latin typeface="system-ui"/>
              </a:rPr>
              <a:t> as values.</a:t>
            </a:r>
          </a:p>
          <a:p>
            <a:pPr algn="l"/>
            <a:r>
              <a:rPr lang="en-US" sz="1900" dirty="0">
                <a:latin typeface="system-ui"/>
              </a:rPr>
              <a:t>A</a:t>
            </a:r>
            <a:r>
              <a:rPr lang="en-US" sz="1900" i="0" dirty="0">
                <a:effectLst/>
                <a:latin typeface="system-ui"/>
              </a:rPr>
              <a:t> more memory-efficient approach was also used. </a:t>
            </a:r>
          </a:p>
          <a:p>
            <a:pPr algn="l"/>
            <a:r>
              <a:rPr lang="en-US" sz="1900" dirty="0">
                <a:latin typeface="system-ui"/>
              </a:rPr>
              <a:t>Cosine similarity matrix was computed which was converted to a </a:t>
            </a:r>
            <a:r>
              <a:rPr lang="en-US" sz="1900" dirty="0" err="1">
                <a:latin typeface="system-ui"/>
              </a:rPr>
              <a:t>dataframe</a:t>
            </a:r>
            <a:r>
              <a:rPr lang="en-US" sz="1900" dirty="0">
                <a:latin typeface="system-ui"/>
              </a:rPr>
              <a:t> for better readability.</a:t>
            </a:r>
          </a:p>
          <a:p>
            <a:pPr algn="just"/>
            <a:r>
              <a:rPr lang="en-US" sz="1900" i="0" dirty="0">
                <a:effectLst/>
                <a:latin typeface="system-ui"/>
              </a:rPr>
              <a:t>Function to recommend </a:t>
            </a:r>
            <a:r>
              <a:rPr lang="en-US" sz="1900" dirty="0">
                <a:latin typeface="system-ui"/>
              </a:rPr>
              <a:t>item</a:t>
            </a:r>
            <a:r>
              <a:rPr lang="en-US" sz="1900" i="0" dirty="0">
                <a:effectLst/>
                <a:latin typeface="system-ui"/>
              </a:rPr>
              <a:t>s for a given </a:t>
            </a:r>
            <a:r>
              <a:rPr lang="en-US" sz="1900" dirty="0">
                <a:latin typeface="system-ui"/>
              </a:rPr>
              <a:t>customer</a:t>
            </a:r>
            <a:r>
              <a:rPr lang="en-US" sz="1900" i="0" dirty="0">
                <a:effectLst/>
                <a:latin typeface="system-ui"/>
              </a:rPr>
              <a:t> based on </a:t>
            </a:r>
            <a:r>
              <a:rPr lang="en-US" sz="1900" dirty="0">
                <a:latin typeface="system-ui"/>
              </a:rPr>
              <a:t>item</a:t>
            </a:r>
            <a:r>
              <a:rPr lang="en-US" sz="1900" i="0" dirty="0">
                <a:effectLst/>
                <a:latin typeface="system-ui"/>
              </a:rPr>
              <a:t> </a:t>
            </a:r>
            <a:r>
              <a:rPr lang="en-US" sz="1900" dirty="0">
                <a:latin typeface="system-ui"/>
              </a:rPr>
              <a:t>popularity</a:t>
            </a:r>
            <a:r>
              <a:rPr lang="en-US" sz="1900" i="0" dirty="0">
                <a:effectLst/>
                <a:latin typeface="system-ui"/>
              </a:rPr>
              <a:t> was created.</a:t>
            </a:r>
          </a:p>
          <a:p>
            <a:pPr algn="just"/>
            <a:r>
              <a:rPr lang="en-US" sz="1900" dirty="0">
                <a:latin typeface="system-ui"/>
              </a:rPr>
              <a:t>Testing the engine by inputting a customer Id to recommend top 5 popular </a:t>
            </a:r>
            <a:r>
              <a:rPr lang="en-US" sz="1900" dirty="0" err="1">
                <a:latin typeface="system-ui"/>
              </a:rPr>
              <a:t>ProductSubcategory</a:t>
            </a:r>
            <a:r>
              <a:rPr lang="en-US" sz="1900" dirty="0">
                <a:latin typeface="system-ui"/>
              </a:rPr>
              <a:t>.</a:t>
            </a:r>
            <a:endParaRPr lang="en-US" sz="1900" i="0" dirty="0">
              <a:effectLst/>
              <a:latin typeface="system-ui"/>
            </a:endParaRPr>
          </a:p>
          <a:p>
            <a:pPr algn="just"/>
            <a:endParaRPr lang="en-US" b="0" i="0" dirty="0">
              <a:effectLst/>
              <a:latin typeface="system-ui"/>
            </a:endParaRPr>
          </a:p>
          <a:p>
            <a:endParaRPr lang="en-GB" dirty="0"/>
          </a:p>
        </p:txBody>
      </p:sp>
      <p:sp>
        <p:nvSpPr>
          <p:cNvPr id="5" name="Slide Number Placeholder 4">
            <a:extLst>
              <a:ext uri="{FF2B5EF4-FFF2-40B4-BE49-F238E27FC236}">
                <a16:creationId xmlns:a16="http://schemas.microsoft.com/office/drawing/2014/main" id="{761A2A04-0653-417C-9EF4-77A5B2BBB767}"/>
              </a:ext>
            </a:extLst>
          </p:cNvPr>
          <p:cNvSpPr>
            <a:spLocks noGrp="1"/>
          </p:cNvSpPr>
          <p:nvPr>
            <p:ph type="sldNum" sz="quarter" idx="14"/>
          </p:nvPr>
        </p:nvSpPr>
        <p:spPr/>
        <p:txBody>
          <a:bodyPr/>
          <a:lstStyle/>
          <a:p>
            <a:fld id="{294A09A9-5501-47C1-A89A-A340965A2BE2}" type="slidenum">
              <a:rPr lang="en-US" smtClean="0"/>
              <a:pPr/>
              <a:t>17</a:t>
            </a:fld>
            <a:endParaRPr lang="en-US" dirty="0"/>
          </a:p>
        </p:txBody>
      </p:sp>
      <p:pic>
        <p:nvPicPr>
          <p:cNvPr id="6" name="Picture 5">
            <a:extLst>
              <a:ext uri="{FF2B5EF4-FFF2-40B4-BE49-F238E27FC236}">
                <a16:creationId xmlns:a16="http://schemas.microsoft.com/office/drawing/2014/main" id="{05B8994B-C438-420F-8BA6-E4B9C4D90C59}"/>
              </a:ext>
            </a:extLst>
          </p:cNvPr>
          <p:cNvPicPr>
            <a:picLocks noChangeAspect="1"/>
          </p:cNvPicPr>
          <p:nvPr/>
        </p:nvPicPr>
        <p:blipFill>
          <a:blip r:embed="rId2"/>
          <a:stretch>
            <a:fillRect/>
          </a:stretch>
        </p:blipFill>
        <p:spPr>
          <a:xfrm>
            <a:off x="5780805" y="840917"/>
            <a:ext cx="6020644" cy="1149409"/>
          </a:xfrm>
          <a:prstGeom prst="rect">
            <a:avLst/>
          </a:prstGeom>
        </p:spPr>
      </p:pic>
      <p:pic>
        <p:nvPicPr>
          <p:cNvPr id="8" name="Picture 7">
            <a:extLst>
              <a:ext uri="{FF2B5EF4-FFF2-40B4-BE49-F238E27FC236}">
                <a16:creationId xmlns:a16="http://schemas.microsoft.com/office/drawing/2014/main" id="{772F0E7A-EE1A-4C87-9FA1-7A2FBCCFD817}"/>
              </a:ext>
            </a:extLst>
          </p:cNvPr>
          <p:cNvPicPr>
            <a:picLocks noChangeAspect="1"/>
          </p:cNvPicPr>
          <p:nvPr/>
        </p:nvPicPr>
        <p:blipFill>
          <a:blip r:embed="rId3"/>
          <a:stretch>
            <a:fillRect/>
          </a:stretch>
        </p:blipFill>
        <p:spPr>
          <a:xfrm>
            <a:off x="5780804" y="2192251"/>
            <a:ext cx="6054981" cy="2694761"/>
          </a:xfrm>
          <a:prstGeom prst="rect">
            <a:avLst/>
          </a:prstGeom>
        </p:spPr>
      </p:pic>
      <p:pic>
        <p:nvPicPr>
          <p:cNvPr id="11" name="Picture 10">
            <a:extLst>
              <a:ext uri="{FF2B5EF4-FFF2-40B4-BE49-F238E27FC236}">
                <a16:creationId xmlns:a16="http://schemas.microsoft.com/office/drawing/2014/main" id="{C5417DDE-5D9C-44AB-B8ED-6767D72B2BA2}"/>
              </a:ext>
            </a:extLst>
          </p:cNvPr>
          <p:cNvPicPr>
            <a:picLocks noChangeAspect="1"/>
          </p:cNvPicPr>
          <p:nvPr/>
        </p:nvPicPr>
        <p:blipFill>
          <a:blip r:embed="rId4"/>
          <a:stretch>
            <a:fillRect/>
          </a:stretch>
        </p:blipFill>
        <p:spPr>
          <a:xfrm>
            <a:off x="5796331" y="4978506"/>
            <a:ext cx="6089318" cy="1469795"/>
          </a:xfrm>
          <a:prstGeom prst="rect">
            <a:avLst/>
          </a:prstGeom>
        </p:spPr>
      </p:pic>
    </p:spTree>
    <p:extLst>
      <p:ext uri="{BB962C8B-B14F-4D97-AF65-F5344CB8AC3E}">
        <p14:creationId xmlns:p14="http://schemas.microsoft.com/office/powerpoint/2010/main" val="4141558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85176C-79D7-4425-BD3C-3308E19140A2}"/>
              </a:ext>
            </a:extLst>
          </p:cNvPr>
          <p:cNvSpPr>
            <a:spLocks noGrp="1"/>
          </p:cNvSpPr>
          <p:nvPr>
            <p:ph type="sldNum" sz="quarter" idx="12"/>
          </p:nvPr>
        </p:nvSpPr>
        <p:spPr/>
        <p:txBody>
          <a:bodyPr/>
          <a:lstStyle/>
          <a:p>
            <a:fld id="{294A09A9-5501-47C1-A89A-A340965A2BE2}" type="slidenum">
              <a:rPr lang="en-US" smtClean="0"/>
              <a:pPr/>
              <a:t>18</a:t>
            </a:fld>
            <a:endParaRPr lang="en-US" dirty="0"/>
          </a:p>
        </p:txBody>
      </p:sp>
      <p:sp>
        <p:nvSpPr>
          <p:cNvPr id="4" name="TextBox 3">
            <a:extLst>
              <a:ext uri="{FF2B5EF4-FFF2-40B4-BE49-F238E27FC236}">
                <a16:creationId xmlns:a16="http://schemas.microsoft.com/office/drawing/2014/main" id="{C801B9D2-84A1-4A1B-8CB4-D723376FDA8A}"/>
              </a:ext>
            </a:extLst>
          </p:cNvPr>
          <p:cNvSpPr txBox="1"/>
          <p:nvPr/>
        </p:nvSpPr>
        <p:spPr>
          <a:xfrm>
            <a:off x="839849" y="2680256"/>
            <a:ext cx="10082151" cy="1015663"/>
          </a:xfrm>
          <a:prstGeom prst="rect">
            <a:avLst/>
          </a:prstGeom>
          <a:noFill/>
        </p:spPr>
        <p:txBody>
          <a:bodyPr wrap="square">
            <a:spAutoFit/>
          </a:bodyPr>
          <a:lstStyle/>
          <a:p>
            <a:r>
              <a:rPr lang="en-US" sz="6000" dirty="0">
                <a:solidFill>
                  <a:srgbClr val="FFFF00"/>
                </a:solidFill>
                <a:latin typeface="Bahnschrift SemiBold" panose="020B0502040204020203" pitchFamily="34" charset="0"/>
              </a:rPr>
              <a:t>3. Predictive Model.</a:t>
            </a:r>
            <a:endParaRPr lang="en-GB" sz="6000" dirty="0">
              <a:solidFill>
                <a:srgbClr val="FFFF00"/>
              </a:solidFill>
              <a:latin typeface="Bahnschrift SemiBold" panose="020B0502040204020203" pitchFamily="34" charset="0"/>
            </a:endParaRPr>
          </a:p>
        </p:txBody>
      </p:sp>
      <p:cxnSp>
        <p:nvCxnSpPr>
          <p:cNvPr id="6" name="Straight Connector 5">
            <a:extLst>
              <a:ext uri="{FF2B5EF4-FFF2-40B4-BE49-F238E27FC236}">
                <a16:creationId xmlns:a16="http://schemas.microsoft.com/office/drawing/2014/main" id="{19575957-EBA2-476C-BAFB-D239D99582C9}"/>
              </a:ext>
            </a:extLst>
          </p:cNvPr>
          <p:cNvCxnSpPr/>
          <p:nvPr/>
        </p:nvCxnSpPr>
        <p:spPr>
          <a:xfrm>
            <a:off x="647205" y="4085112"/>
            <a:ext cx="10171216"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229962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7F1EC-8426-4CBA-AF32-DDC88CCF530B}"/>
              </a:ext>
            </a:extLst>
          </p:cNvPr>
          <p:cNvSpPr>
            <a:spLocks noGrp="1"/>
          </p:cNvSpPr>
          <p:nvPr>
            <p:ph type="title"/>
          </p:nvPr>
        </p:nvSpPr>
        <p:spPr/>
        <p:txBody>
          <a:bodyPr/>
          <a:lstStyle/>
          <a:p>
            <a:pPr algn="l"/>
            <a:r>
              <a:rPr lang="en-US" sz="4400" b="1" dirty="0">
                <a:solidFill>
                  <a:srgbClr val="FFFF00"/>
                </a:solidFill>
                <a:latin typeface="Bahnschrift Light SemiCondensed" panose="020B0502040204020203" pitchFamily="34" charset="0"/>
              </a:rPr>
              <a:t>Purpose of a Predictive Model</a:t>
            </a:r>
            <a:endParaRPr lang="en-GB" dirty="0"/>
          </a:p>
        </p:txBody>
      </p:sp>
      <p:sp>
        <p:nvSpPr>
          <p:cNvPr id="4" name="Slide Number Placeholder 3">
            <a:extLst>
              <a:ext uri="{FF2B5EF4-FFF2-40B4-BE49-F238E27FC236}">
                <a16:creationId xmlns:a16="http://schemas.microsoft.com/office/drawing/2014/main" id="{FBA43BF2-C7AC-42AF-A01F-A7290D46210B}"/>
              </a:ext>
            </a:extLst>
          </p:cNvPr>
          <p:cNvSpPr>
            <a:spLocks noGrp="1"/>
          </p:cNvSpPr>
          <p:nvPr>
            <p:ph type="sldNum" sz="quarter" idx="13"/>
          </p:nvPr>
        </p:nvSpPr>
        <p:spPr/>
        <p:txBody>
          <a:bodyPr/>
          <a:lstStyle/>
          <a:p>
            <a:fld id="{294A09A9-5501-47C1-A89A-A340965A2BE2}" type="slidenum">
              <a:rPr lang="en-US" smtClean="0"/>
              <a:pPr/>
              <a:t>19</a:t>
            </a:fld>
            <a:endParaRPr lang="en-US" dirty="0"/>
          </a:p>
        </p:txBody>
      </p:sp>
      <p:sp>
        <p:nvSpPr>
          <p:cNvPr id="6" name="TextBox 5">
            <a:extLst>
              <a:ext uri="{FF2B5EF4-FFF2-40B4-BE49-F238E27FC236}">
                <a16:creationId xmlns:a16="http://schemas.microsoft.com/office/drawing/2014/main" id="{FF3A2E22-488B-434E-8637-4DB99F3DD436}"/>
              </a:ext>
            </a:extLst>
          </p:cNvPr>
          <p:cNvSpPr txBox="1"/>
          <p:nvPr/>
        </p:nvSpPr>
        <p:spPr>
          <a:xfrm>
            <a:off x="381000" y="2051170"/>
            <a:ext cx="10734303" cy="2985433"/>
          </a:xfrm>
          <a:prstGeom prst="rect">
            <a:avLst/>
          </a:prstGeom>
          <a:noFill/>
        </p:spPr>
        <p:txBody>
          <a:bodyPr wrap="square">
            <a:spAutoFit/>
          </a:bodyPr>
          <a:lstStyle/>
          <a:p>
            <a:pPr marL="45720" indent="0">
              <a:buNone/>
            </a:pPr>
            <a:r>
              <a:rPr lang="en-US" dirty="0">
                <a:solidFill>
                  <a:schemeClr val="bg1"/>
                </a:solidFill>
              </a:rPr>
              <a:t>Of AHG’s</a:t>
            </a:r>
            <a:r>
              <a:rPr lang="en-US" sz="2000" dirty="0">
                <a:solidFill>
                  <a:schemeClr val="bg1"/>
                </a:solidFill>
              </a:rPr>
              <a:t> 60,398 </a:t>
            </a:r>
            <a:r>
              <a:rPr lang="en-US" dirty="0">
                <a:solidFill>
                  <a:schemeClr val="bg1"/>
                </a:solidFill>
              </a:rPr>
              <a:t>customer database – </a:t>
            </a:r>
            <a:r>
              <a:rPr lang="en-US" sz="2400" dirty="0">
                <a:solidFill>
                  <a:schemeClr val="bg1"/>
                </a:solidFill>
              </a:rPr>
              <a:t>22,423</a:t>
            </a:r>
            <a:r>
              <a:rPr lang="en-US" dirty="0">
                <a:solidFill>
                  <a:schemeClr val="bg1"/>
                </a:solidFill>
              </a:rPr>
              <a:t> customers have not made a purchase in the last 8 months which is 37% of the customer database. These are classified as customers who have churned, and impact the profitability of the business. The management needs </a:t>
            </a:r>
            <a:r>
              <a:rPr lang="en-US" sz="2000" b="1" i="1" dirty="0">
                <a:solidFill>
                  <a:srgbClr val="FFFF00"/>
                </a:solidFill>
              </a:rPr>
              <a:t>quantifiable</a:t>
            </a:r>
            <a:r>
              <a:rPr lang="en-US" sz="2000" dirty="0">
                <a:solidFill>
                  <a:schemeClr val="bg1"/>
                </a:solidFill>
              </a:rPr>
              <a:t> </a:t>
            </a:r>
            <a:r>
              <a:rPr lang="en-US" dirty="0">
                <a:solidFill>
                  <a:schemeClr val="bg1"/>
                </a:solidFill>
              </a:rPr>
              <a:t>and </a:t>
            </a:r>
            <a:r>
              <a:rPr lang="en-US" sz="2000" b="1" i="1" dirty="0">
                <a:solidFill>
                  <a:srgbClr val="FFFF00"/>
                </a:solidFill>
              </a:rPr>
              <a:t>timely</a:t>
            </a:r>
            <a:r>
              <a:rPr lang="en-US" b="1" i="1" dirty="0">
                <a:solidFill>
                  <a:srgbClr val="FFFF00"/>
                </a:solidFill>
              </a:rPr>
              <a:t> metrics </a:t>
            </a:r>
            <a:r>
              <a:rPr lang="en-US" dirty="0">
                <a:solidFill>
                  <a:schemeClr val="bg1"/>
                </a:solidFill>
              </a:rPr>
              <a:t>in order to tackle this.</a:t>
            </a:r>
          </a:p>
          <a:p>
            <a:pPr marL="45720" indent="0">
              <a:buNone/>
            </a:pPr>
            <a:endParaRPr lang="en-US" dirty="0">
              <a:solidFill>
                <a:schemeClr val="bg1"/>
              </a:solidFill>
            </a:endParaRPr>
          </a:p>
          <a:p>
            <a:pPr marL="45720" indent="0">
              <a:buNone/>
            </a:pPr>
            <a:r>
              <a:rPr lang="en-US" dirty="0">
                <a:solidFill>
                  <a:schemeClr val="bg1"/>
                </a:solidFill>
              </a:rPr>
              <a:t>The </a:t>
            </a:r>
            <a:r>
              <a:rPr lang="en-US" sz="1800" dirty="0">
                <a:solidFill>
                  <a:schemeClr val="bg1"/>
                </a:solidFill>
              </a:rPr>
              <a:t>Predictive Model </a:t>
            </a:r>
            <a:r>
              <a:rPr lang="en-US" dirty="0">
                <a:solidFill>
                  <a:schemeClr val="bg1"/>
                </a:solidFill>
              </a:rPr>
              <a:t>will find a pattern in the features of customers who have left in the past, and find similar patterns in existing customers, to send alerts if it finds that a customer is potentially going to leave. </a:t>
            </a:r>
          </a:p>
          <a:p>
            <a:pPr marL="45720" indent="0">
              <a:buNone/>
            </a:pPr>
            <a:endParaRPr lang="en-US" dirty="0">
              <a:solidFill>
                <a:schemeClr val="bg1"/>
              </a:solidFill>
            </a:endParaRPr>
          </a:p>
          <a:p>
            <a:pPr marL="45720" indent="0">
              <a:buNone/>
            </a:pPr>
            <a:r>
              <a:rPr lang="en-US" dirty="0">
                <a:solidFill>
                  <a:schemeClr val="bg1"/>
                </a:solidFill>
              </a:rPr>
              <a:t>This enables the management to take necessary retention measures.</a:t>
            </a:r>
            <a:endParaRPr lang="en-GB" dirty="0">
              <a:solidFill>
                <a:schemeClr val="bg1"/>
              </a:solidFill>
            </a:endParaRPr>
          </a:p>
        </p:txBody>
      </p:sp>
      <p:pic>
        <p:nvPicPr>
          <p:cNvPr id="7" name="Picture 6" descr="Image result for customers leaving">
            <a:extLst>
              <a:ext uri="{FF2B5EF4-FFF2-40B4-BE49-F238E27FC236}">
                <a16:creationId xmlns:a16="http://schemas.microsoft.com/office/drawing/2014/main" id="{82F305D0-2884-47D1-9DCF-C6B848AC1D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220"/>
          <a:stretch/>
        </p:blipFill>
        <p:spPr bwMode="auto">
          <a:xfrm>
            <a:off x="8923272" y="4370350"/>
            <a:ext cx="2952051" cy="2202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312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F6CF9-D2AC-4FE9-B0BD-79F256EC7A24}"/>
              </a:ext>
            </a:extLst>
          </p:cNvPr>
          <p:cNvSpPr>
            <a:spLocks noGrp="1"/>
          </p:cNvSpPr>
          <p:nvPr>
            <p:ph type="title"/>
          </p:nvPr>
        </p:nvSpPr>
        <p:spPr>
          <a:xfrm>
            <a:off x="337114" y="2536372"/>
            <a:ext cx="11430000" cy="1325563"/>
          </a:xfrm>
        </p:spPr>
        <p:txBody>
          <a:bodyPr>
            <a:normAutofit fontScale="90000"/>
          </a:bodyPr>
          <a:lstStyle/>
          <a:p>
            <a:pPr algn="ctr"/>
            <a:br>
              <a:rPr lang="en-US" sz="2200" dirty="0"/>
            </a:br>
            <a:br>
              <a:rPr lang="en-US" dirty="0"/>
            </a:br>
            <a:r>
              <a:rPr lang="en-US" sz="6700" dirty="0"/>
              <a:t>ADVENTURE HARDWARE GROUP</a:t>
            </a:r>
            <a:br>
              <a:rPr lang="en-US" dirty="0"/>
            </a:br>
            <a:br>
              <a:rPr lang="en-US" dirty="0"/>
            </a:br>
            <a:r>
              <a:rPr lang="en-US" sz="2200" dirty="0">
                <a:solidFill>
                  <a:schemeClr val="accent5">
                    <a:lumMod val="40000"/>
                    <a:lumOff val="60000"/>
                  </a:schemeClr>
                </a:solidFill>
              </a:rPr>
              <a:t>Reporting Dashboard</a:t>
            </a:r>
            <a:r>
              <a:rPr lang="en-US" sz="2200" dirty="0"/>
              <a:t>                   </a:t>
            </a:r>
            <a:r>
              <a:rPr lang="en-US" sz="2200" dirty="0">
                <a:solidFill>
                  <a:schemeClr val="accent5">
                    <a:lumMod val="60000"/>
                    <a:lumOff val="40000"/>
                  </a:schemeClr>
                </a:solidFill>
              </a:rPr>
              <a:t>Recommendation Engine</a:t>
            </a:r>
            <a:r>
              <a:rPr lang="en-US" sz="2200" dirty="0"/>
              <a:t>                      </a:t>
            </a:r>
            <a:r>
              <a:rPr lang="en-US" sz="2200" dirty="0">
                <a:solidFill>
                  <a:schemeClr val="accent5">
                    <a:lumMod val="75000"/>
                  </a:schemeClr>
                </a:solidFill>
              </a:rPr>
              <a:t>Predictive Model</a:t>
            </a:r>
            <a:br>
              <a:rPr lang="en-US" sz="2200" dirty="0"/>
            </a:br>
            <a:br>
              <a:rPr lang="en-US" sz="2200" dirty="0"/>
            </a:br>
            <a:endParaRPr lang="en-GB" sz="2200" dirty="0"/>
          </a:p>
        </p:txBody>
      </p:sp>
      <p:sp>
        <p:nvSpPr>
          <p:cNvPr id="3" name="Slide Number Placeholder 2">
            <a:extLst>
              <a:ext uri="{FF2B5EF4-FFF2-40B4-BE49-F238E27FC236}">
                <a16:creationId xmlns:a16="http://schemas.microsoft.com/office/drawing/2014/main" id="{44AF56C1-C7F2-4C7D-AA07-F16C07363C09}"/>
              </a:ext>
            </a:extLst>
          </p:cNvPr>
          <p:cNvSpPr>
            <a:spLocks noGrp="1"/>
          </p:cNvSpPr>
          <p:nvPr>
            <p:ph type="sldNum" sz="quarter" idx="12"/>
          </p:nvPr>
        </p:nvSpPr>
        <p:spPr/>
        <p:txBody>
          <a:bodyPr/>
          <a:lstStyle/>
          <a:p>
            <a:fld id="{294A09A9-5501-47C1-A89A-A340965A2BE2}" type="slidenum">
              <a:rPr lang="en-US" smtClean="0"/>
              <a:pPr/>
              <a:t>2</a:t>
            </a:fld>
            <a:endParaRPr lang="en-US" dirty="0"/>
          </a:p>
        </p:txBody>
      </p:sp>
      <p:cxnSp>
        <p:nvCxnSpPr>
          <p:cNvPr id="5" name="Straight Connector 4">
            <a:extLst>
              <a:ext uri="{FF2B5EF4-FFF2-40B4-BE49-F238E27FC236}">
                <a16:creationId xmlns:a16="http://schemas.microsoft.com/office/drawing/2014/main" id="{C9108116-4FC8-4B5A-9781-31B68F6D0E86}"/>
              </a:ext>
            </a:extLst>
          </p:cNvPr>
          <p:cNvCxnSpPr>
            <a:cxnSpLocks/>
          </p:cNvCxnSpPr>
          <p:nvPr/>
        </p:nvCxnSpPr>
        <p:spPr>
          <a:xfrm>
            <a:off x="303144" y="3861935"/>
            <a:ext cx="11585712" cy="0"/>
          </a:xfrm>
          <a:prstGeom prst="line">
            <a:avLst/>
          </a:prstGeom>
        </p:spPr>
        <p:style>
          <a:lnRef idx="3">
            <a:schemeClr val="accent5"/>
          </a:lnRef>
          <a:fillRef idx="0">
            <a:schemeClr val="accent5"/>
          </a:fillRef>
          <a:effectRef idx="2">
            <a:schemeClr val="accent5"/>
          </a:effectRef>
          <a:fontRef idx="minor">
            <a:schemeClr val="tx1"/>
          </a:fontRef>
        </p:style>
      </p:cxnSp>
      <p:sp>
        <p:nvSpPr>
          <p:cNvPr id="7" name="Explosion: 14 Points 6">
            <a:extLst>
              <a:ext uri="{FF2B5EF4-FFF2-40B4-BE49-F238E27FC236}">
                <a16:creationId xmlns:a16="http://schemas.microsoft.com/office/drawing/2014/main" id="{45DE036E-01A6-431A-B253-954C107077DC}"/>
              </a:ext>
            </a:extLst>
          </p:cNvPr>
          <p:cNvSpPr/>
          <p:nvPr/>
        </p:nvSpPr>
        <p:spPr>
          <a:xfrm>
            <a:off x="463137" y="4316682"/>
            <a:ext cx="564078" cy="172192"/>
          </a:xfrm>
          <a:prstGeom prst="irregularSeal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Explosion: 14 Points 7">
            <a:extLst>
              <a:ext uri="{FF2B5EF4-FFF2-40B4-BE49-F238E27FC236}">
                <a16:creationId xmlns:a16="http://schemas.microsoft.com/office/drawing/2014/main" id="{9F7EBE18-3C91-46C7-A1F8-318C1BD0D48F}"/>
              </a:ext>
            </a:extLst>
          </p:cNvPr>
          <p:cNvSpPr/>
          <p:nvPr/>
        </p:nvSpPr>
        <p:spPr>
          <a:xfrm>
            <a:off x="4201885" y="4295899"/>
            <a:ext cx="564078" cy="172192"/>
          </a:xfrm>
          <a:prstGeom prst="irregularSeal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Explosion: 14 Points 8">
            <a:extLst>
              <a:ext uri="{FF2B5EF4-FFF2-40B4-BE49-F238E27FC236}">
                <a16:creationId xmlns:a16="http://schemas.microsoft.com/office/drawing/2014/main" id="{10C978A4-D437-450B-9ABB-A4415A9D49BE}"/>
              </a:ext>
            </a:extLst>
          </p:cNvPr>
          <p:cNvSpPr/>
          <p:nvPr/>
        </p:nvSpPr>
        <p:spPr>
          <a:xfrm>
            <a:off x="8581901" y="4307775"/>
            <a:ext cx="564078" cy="172192"/>
          </a:xfrm>
          <a:prstGeom prst="irregularSeal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9667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88E38-1D41-4769-AA20-04CC386F4C57}"/>
              </a:ext>
            </a:extLst>
          </p:cNvPr>
          <p:cNvSpPr>
            <a:spLocks noGrp="1"/>
          </p:cNvSpPr>
          <p:nvPr>
            <p:ph type="title"/>
          </p:nvPr>
        </p:nvSpPr>
        <p:spPr/>
        <p:txBody>
          <a:bodyPr/>
          <a:lstStyle/>
          <a:p>
            <a:pPr algn="l"/>
            <a:r>
              <a:rPr lang="en-US" b="1" dirty="0">
                <a:solidFill>
                  <a:srgbClr val="FFFF00"/>
                </a:solidFill>
                <a:latin typeface="Bahnschrift Light SemiCondensed" panose="020B0502040204020203" pitchFamily="34" charset="0"/>
              </a:rPr>
              <a:t>Exploratory Data Analysis</a:t>
            </a:r>
            <a:endParaRPr lang="en-GB" dirty="0"/>
          </a:p>
        </p:txBody>
      </p:sp>
      <p:sp>
        <p:nvSpPr>
          <p:cNvPr id="3" name="Content Placeholder 2">
            <a:extLst>
              <a:ext uri="{FF2B5EF4-FFF2-40B4-BE49-F238E27FC236}">
                <a16:creationId xmlns:a16="http://schemas.microsoft.com/office/drawing/2014/main" id="{293FC417-164F-4210-872C-7F72C11037BB}"/>
              </a:ext>
            </a:extLst>
          </p:cNvPr>
          <p:cNvSpPr>
            <a:spLocks noGrp="1"/>
          </p:cNvSpPr>
          <p:nvPr>
            <p:ph idx="1"/>
          </p:nvPr>
        </p:nvSpPr>
        <p:spPr>
          <a:xfrm>
            <a:off x="381000" y="1706563"/>
            <a:ext cx="5741570" cy="4770437"/>
          </a:xfrm>
        </p:spPr>
        <p:txBody>
          <a:bodyPr/>
          <a:lstStyle/>
          <a:p>
            <a:r>
              <a:rPr lang="en-US" dirty="0"/>
              <a:t>Features from the </a:t>
            </a:r>
            <a:r>
              <a:rPr lang="en-US" dirty="0" err="1"/>
              <a:t>DimCustomer</a:t>
            </a:r>
            <a:r>
              <a:rPr lang="en-US" dirty="0"/>
              <a:t> and </a:t>
            </a:r>
            <a:r>
              <a:rPr lang="en-US" dirty="0" err="1"/>
              <a:t>FactInternetSales</a:t>
            </a:r>
            <a:r>
              <a:rPr lang="en-US" dirty="0"/>
              <a:t> tables were identified to train the model.</a:t>
            </a:r>
          </a:p>
          <a:p>
            <a:r>
              <a:rPr lang="en-US" dirty="0"/>
              <a:t>Three numerical columns (</a:t>
            </a:r>
            <a:r>
              <a:rPr lang="en-US" dirty="0" err="1"/>
              <a:t>YearlyIncome</a:t>
            </a:r>
            <a:r>
              <a:rPr lang="en-US" dirty="0"/>
              <a:t>, Age &amp; </a:t>
            </a:r>
            <a:r>
              <a:rPr lang="en-US" dirty="0" err="1"/>
              <a:t>NumofChildren</a:t>
            </a:r>
            <a:r>
              <a:rPr lang="en-US" dirty="0"/>
              <a:t>) were categorized for a better exploratory data analysis (</a:t>
            </a:r>
            <a:r>
              <a:rPr lang="en-US" dirty="0" err="1"/>
              <a:t>IncomeSegment</a:t>
            </a:r>
            <a:r>
              <a:rPr lang="en-US" dirty="0"/>
              <a:t>, </a:t>
            </a:r>
            <a:r>
              <a:rPr lang="en-US" dirty="0" err="1"/>
              <a:t>AgeGroup</a:t>
            </a:r>
            <a:r>
              <a:rPr lang="en-US" dirty="0"/>
              <a:t> &amp; </a:t>
            </a:r>
            <a:r>
              <a:rPr lang="en-US" dirty="0" err="1"/>
              <a:t>TotalChildren</a:t>
            </a:r>
            <a:r>
              <a:rPr lang="en-US" dirty="0"/>
              <a:t>)</a:t>
            </a:r>
          </a:p>
          <a:p>
            <a:r>
              <a:rPr lang="en-US" dirty="0"/>
              <a:t>The following types of data are in the table – 1 datetime, 2 float, 4 integers and 8 objects.</a:t>
            </a:r>
          </a:p>
          <a:p>
            <a:endParaRPr lang="en-GB" dirty="0"/>
          </a:p>
        </p:txBody>
      </p:sp>
      <p:pic>
        <p:nvPicPr>
          <p:cNvPr id="7" name="Content Placeholder 6">
            <a:extLst>
              <a:ext uri="{FF2B5EF4-FFF2-40B4-BE49-F238E27FC236}">
                <a16:creationId xmlns:a16="http://schemas.microsoft.com/office/drawing/2014/main" id="{54ED7FA2-AC54-4817-816E-6462535EBA30}"/>
              </a:ext>
            </a:extLst>
          </p:cNvPr>
          <p:cNvPicPr>
            <a:picLocks noGrp="1" noChangeAspect="1"/>
          </p:cNvPicPr>
          <p:nvPr>
            <p:ph idx="10"/>
          </p:nvPr>
        </p:nvPicPr>
        <p:blipFill>
          <a:blip r:embed="rId2"/>
          <a:stretch>
            <a:fillRect/>
          </a:stretch>
        </p:blipFill>
        <p:spPr>
          <a:xfrm>
            <a:off x="6254188" y="1706563"/>
            <a:ext cx="5425194" cy="44386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Slide Number Placeholder 4">
            <a:extLst>
              <a:ext uri="{FF2B5EF4-FFF2-40B4-BE49-F238E27FC236}">
                <a16:creationId xmlns:a16="http://schemas.microsoft.com/office/drawing/2014/main" id="{D82BBDDE-2528-4D6A-A2AF-93E477613541}"/>
              </a:ext>
            </a:extLst>
          </p:cNvPr>
          <p:cNvSpPr>
            <a:spLocks noGrp="1"/>
          </p:cNvSpPr>
          <p:nvPr>
            <p:ph type="sldNum" sz="quarter" idx="13"/>
          </p:nvPr>
        </p:nvSpPr>
        <p:spPr/>
        <p:txBody>
          <a:bodyPr/>
          <a:lstStyle/>
          <a:p>
            <a:fld id="{294A09A9-5501-47C1-A89A-A340965A2BE2}" type="slidenum">
              <a:rPr lang="en-US" smtClean="0"/>
              <a:pPr/>
              <a:t>20</a:t>
            </a:fld>
            <a:endParaRPr lang="en-US" dirty="0"/>
          </a:p>
        </p:txBody>
      </p:sp>
    </p:spTree>
    <p:extLst>
      <p:ext uri="{BB962C8B-B14F-4D97-AF65-F5344CB8AC3E}">
        <p14:creationId xmlns:p14="http://schemas.microsoft.com/office/powerpoint/2010/main" val="4177836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B4D4-C17D-4294-A69A-B5C92FCD5A5E}"/>
              </a:ext>
            </a:extLst>
          </p:cNvPr>
          <p:cNvSpPr>
            <a:spLocks noGrp="1"/>
          </p:cNvSpPr>
          <p:nvPr>
            <p:ph type="title"/>
          </p:nvPr>
        </p:nvSpPr>
        <p:spPr>
          <a:xfrm>
            <a:off x="337114" y="-122291"/>
            <a:ext cx="11430000" cy="1325563"/>
          </a:xfrm>
        </p:spPr>
        <p:txBody>
          <a:bodyPr/>
          <a:lstStyle/>
          <a:p>
            <a:pPr algn="l"/>
            <a:r>
              <a:rPr lang="en-US" b="1" dirty="0">
                <a:solidFill>
                  <a:srgbClr val="FFFF00"/>
                </a:solidFill>
                <a:latin typeface="Bahnschrift Light SemiCondensed" panose="020B0502040204020203" pitchFamily="34" charset="0"/>
              </a:rPr>
              <a:t>Exploratory Data Analysis based on Churn</a:t>
            </a:r>
            <a:endParaRPr lang="en-GB" dirty="0"/>
          </a:p>
        </p:txBody>
      </p:sp>
      <p:sp>
        <p:nvSpPr>
          <p:cNvPr id="5" name="Slide Number Placeholder 4">
            <a:extLst>
              <a:ext uri="{FF2B5EF4-FFF2-40B4-BE49-F238E27FC236}">
                <a16:creationId xmlns:a16="http://schemas.microsoft.com/office/drawing/2014/main" id="{026E470D-B5A1-4522-AEDE-109750598269}"/>
              </a:ext>
            </a:extLst>
          </p:cNvPr>
          <p:cNvSpPr>
            <a:spLocks noGrp="1"/>
          </p:cNvSpPr>
          <p:nvPr>
            <p:ph type="sldNum" sz="quarter" idx="13"/>
          </p:nvPr>
        </p:nvSpPr>
        <p:spPr/>
        <p:txBody>
          <a:bodyPr/>
          <a:lstStyle/>
          <a:p>
            <a:fld id="{294A09A9-5501-47C1-A89A-A340965A2BE2}" type="slidenum">
              <a:rPr lang="en-US" smtClean="0"/>
              <a:pPr/>
              <a:t>21</a:t>
            </a:fld>
            <a:endParaRPr lang="en-US" dirty="0"/>
          </a:p>
        </p:txBody>
      </p:sp>
      <p:pic>
        <p:nvPicPr>
          <p:cNvPr id="1026" name="Picture 2">
            <a:extLst>
              <a:ext uri="{FF2B5EF4-FFF2-40B4-BE49-F238E27FC236}">
                <a16:creationId xmlns:a16="http://schemas.microsoft.com/office/drawing/2014/main" id="{392222A2-ED81-4AD2-ADB9-FFB72EB1E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603418"/>
            <a:ext cx="5490358" cy="37719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0EE6E49-8F4F-4B6B-83F1-A257624574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0644" y="2603418"/>
            <a:ext cx="5343525" cy="37719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7" name="Explosion: 14 Points 6">
            <a:extLst>
              <a:ext uri="{FF2B5EF4-FFF2-40B4-BE49-F238E27FC236}">
                <a16:creationId xmlns:a16="http://schemas.microsoft.com/office/drawing/2014/main" id="{F201601B-EBC0-4868-A527-2A46804EAD4C}"/>
              </a:ext>
            </a:extLst>
          </p:cNvPr>
          <p:cNvSpPr/>
          <p:nvPr/>
        </p:nvSpPr>
        <p:spPr>
          <a:xfrm>
            <a:off x="4043547" y="1181595"/>
            <a:ext cx="3467596" cy="160213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1" dirty="0">
              <a:solidFill>
                <a:schemeClr val="bg1"/>
              </a:solidFill>
            </a:endParaRPr>
          </a:p>
          <a:p>
            <a:pPr algn="ctr"/>
            <a:endParaRPr lang="en-US" sz="1200" i="1" dirty="0">
              <a:solidFill>
                <a:schemeClr val="bg1"/>
              </a:solidFill>
            </a:endParaRPr>
          </a:p>
          <a:p>
            <a:pPr algn="ctr"/>
            <a:r>
              <a:rPr lang="en-US" sz="1000" b="1" i="1" dirty="0">
                <a:solidFill>
                  <a:schemeClr val="tx1"/>
                </a:solidFill>
              </a:rPr>
              <a:t>Based on the figures from our EDA, 31-40 age group customers and customers with mid income churned most.</a:t>
            </a:r>
            <a:endParaRPr lang="en-GB" sz="1000" b="1" i="1" dirty="0">
              <a:solidFill>
                <a:schemeClr val="tx1"/>
              </a:solidFill>
            </a:endParaRPr>
          </a:p>
          <a:p>
            <a:pPr algn="ctr"/>
            <a:endParaRPr lang="en-GB" dirty="0"/>
          </a:p>
        </p:txBody>
      </p:sp>
      <p:cxnSp>
        <p:nvCxnSpPr>
          <p:cNvPr id="9" name="Connector: Curved 8">
            <a:extLst>
              <a:ext uri="{FF2B5EF4-FFF2-40B4-BE49-F238E27FC236}">
                <a16:creationId xmlns:a16="http://schemas.microsoft.com/office/drawing/2014/main" id="{51A3B7B3-32E6-4B02-8387-89505471D6E1}"/>
              </a:ext>
            </a:extLst>
          </p:cNvPr>
          <p:cNvCxnSpPr/>
          <p:nvPr/>
        </p:nvCxnSpPr>
        <p:spPr>
          <a:xfrm rot="10800000" flipV="1">
            <a:off x="2844141" y="1840674"/>
            <a:ext cx="1537855" cy="1436915"/>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Connector: Curved 10">
            <a:extLst>
              <a:ext uri="{FF2B5EF4-FFF2-40B4-BE49-F238E27FC236}">
                <a16:creationId xmlns:a16="http://schemas.microsoft.com/office/drawing/2014/main" id="{F2B4AABE-A7B2-4A32-BAA0-7E428EA857B0}"/>
              </a:ext>
            </a:extLst>
          </p:cNvPr>
          <p:cNvCxnSpPr/>
          <p:nvPr/>
        </p:nvCxnSpPr>
        <p:spPr>
          <a:xfrm>
            <a:off x="7119257" y="1805049"/>
            <a:ext cx="3230088" cy="1573481"/>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583138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B4D4-C17D-4294-A69A-B5C92FCD5A5E}"/>
              </a:ext>
            </a:extLst>
          </p:cNvPr>
          <p:cNvSpPr>
            <a:spLocks noGrp="1"/>
          </p:cNvSpPr>
          <p:nvPr>
            <p:ph type="title"/>
          </p:nvPr>
        </p:nvSpPr>
        <p:spPr>
          <a:xfrm>
            <a:off x="337114" y="-186328"/>
            <a:ext cx="11430000" cy="1325563"/>
          </a:xfrm>
        </p:spPr>
        <p:txBody>
          <a:bodyPr/>
          <a:lstStyle/>
          <a:p>
            <a:pPr algn="l"/>
            <a:r>
              <a:rPr lang="en-US" b="1" dirty="0">
                <a:solidFill>
                  <a:srgbClr val="FFFF00"/>
                </a:solidFill>
                <a:latin typeface="Bahnschrift Light SemiCondensed" panose="020B0502040204020203" pitchFamily="34" charset="0"/>
              </a:rPr>
              <a:t>Exploratory Data Analysis based on Churn</a:t>
            </a:r>
            <a:endParaRPr lang="en-GB" dirty="0"/>
          </a:p>
        </p:txBody>
      </p:sp>
      <p:sp>
        <p:nvSpPr>
          <p:cNvPr id="5" name="Slide Number Placeholder 4">
            <a:extLst>
              <a:ext uri="{FF2B5EF4-FFF2-40B4-BE49-F238E27FC236}">
                <a16:creationId xmlns:a16="http://schemas.microsoft.com/office/drawing/2014/main" id="{026E470D-B5A1-4522-AEDE-109750598269}"/>
              </a:ext>
            </a:extLst>
          </p:cNvPr>
          <p:cNvSpPr>
            <a:spLocks noGrp="1"/>
          </p:cNvSpPr>
          <p:nvPr>
            <p:ph type="sldNum" sz="quarter" idx="13"/>
          </p:nvPr>
        </p:nvSpPr>
        <p:spPr/>
        <p:txBody>
          <a:bodyPr/>
          <a:lstStyle/>
          <a:p>
            <a:fld id="{294A09A9-5501-47C1-A89A-A340965A2BE2}" type="slidenum">
              <a:rPr lang="en-US" smtClean="0"/>
              <a:pPr/>
              <a:t>22</a:t>
            </a:fld>
            <a:endParaRPr lang="en-US" dirty="0"/>
          </a:p>
        </p:txBody>
      </p:sp>
      <p:sp>
        <p:nvSpPr>
          <p:cNvPr id="7" name="Explosion: 14 Points 6">
            <a:extLst>
              <a:ext uri="{FF2B5EF4-FFF2-40B4-BE49-F238E27FC236}">
                <a16:creationId xmlns:a16="http://schemas.microsoft.com/office/drawing/2014/main" id="{F201601B-EBC0-4868-A527-2A46804EAD4C}"/>
              </a:ext>
            </a:extLst>
          </p:cNvPr>
          <p:cNvSpPr/>
          <p:nvPr/>
        </p:nvSpPr>
        <p:spPr>
          <a:xfrm>
            <a:off x="4043547" y="1181595"/>
            <a:ext cx="3766458" cy="1846613"/>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1" dirty="0">
              <a:solidFill>
                <a:schemeClr val="bg1"/>
              </a:solidFill>
            </a:endParaRPr>
          </a:p>
          <a:p>
            <a:pPr algn="ctr"/>
            <a:endParaRPr lang="en-US" sz="1200" i="1" dirty="0">
              <a:solidFill>
                <a:schemeClr val="bg1"/>
              </a:solidFill>
            </a:endParaRPr>
          </a:p>
          <a:p>
            <a:pPr algn="ctr"/>
            <a:r>
              <a:rPr lang="en-US" sz="1000" b="1" i="1" dirty="0">
                <a:solidFill>
                  <a:schemeClr val="tx1"/>
                </a:solidFill>
              </a:rPr>
              <a:t>Based on the figures from our EDA, customers with 1-2kids and male customers churned most.</a:t>
            </a:r>
            <a:endParaRPr lang="en-GB" sz="1000" b="1" i="1" dirty="0">
              <a:solidFill>
                <a:schemeClr val="tx1"/>
              </a:solidFill>
            </a:endParaRPr>
          </a:p>
          <a:p>
            <a:pPr algn="ctr"/>
            <a:endParaRPr lang="en-GB" dirty="0"/>
          </a:p>
        </p:txBody>
      </p:sp>
      <p:pic>
        <p:nvPicPr>
          <p:cNvPr id="2050" name="Picture 2">
            <a:extLst>
              <a:ext uri="{FF2B5EF4-FFF2-40B4-BE49-F238E27FC236}">
                <a16:creationId xmlns:a16="http://schemas.microsoft.com/office/drawing/2014/main" id="{0756284A-86D4-4317-BA46-EC6C78A5762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424886" y="2693576"/>
            <a:ext cx="5257800" cy="37719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6C84610-434B-41B2-9AC4-AEDAD52E86C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6037000" y="2693225"/>
            <a:ext cx="5343525" cy="37719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cxnSp>
        <p:nvCxnSpPr>
          <p:cNvPr id="11" name="Connector: Curved 10">
            <a:extLst>
              <a:ext uri="{FF2B5EF4-FFF2-40B4-BE49-F238E27FC236}">
                <a16:creationId xmlns:a16="http://schemas.microsoft.com/office/drawing/2014/main" id="{F2B4AABE-A7B2-4A32-BAA0-7E428EA857B0}"/>
              </a:ext>
            </a:extLst>
          </p:cNvPr>
          <p:cNvCxnSpPr>
            <a:cxnSpLocks/>
          </p:cNvCxnSpPr>
          <p:nvPr/>
        </p:nvCxnSpPr>
        <p:spPr>
          <a:xfrm>
            <a:off x="6728688" y="1565687"/>
            <a:ext cx="3300024" cy="2465986"/>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9" name="Connector: Curved 8">
            <a:extLst>
              <a:ext uri="{FF2B5EF4-FFF2-40B4-BE49-F238E27FC236}">
                <a16:creationId xmlns:a16="http://schemas.microsoft.com/office/drawing/2014/main" id="{51A3B7B3-32E6-4B02-8387-89505471D6E1}"/>
              </a:ext>
            </a:extLst>
          </p:cNvPr>
          <p:cNvCxnSpPr>
            <a:cxnSpLocks/>
          </p:cNvCxnSpPr>
          <p:nvPr/>
        </p:nvCxnSpPr>
        <p:spPr>
          <a:xfrm rot="10800000" flipV="1">
            <a:off x="1989117" y="1840673"/>
            <a:ext cx="2392880" cy="1743655"/>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947368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B4D4-C17D-4294-A69A-B5C92FCD5A5E}"/>
              </a:ext>
            </a:extLst>
          </p:cNvPr>
          <p:cNvSpPr>
            <a:spLocks noGrp="1"/>
          </p:cNvSpPr>
          <p:nvPr>
            <p:ph type="title"/>
          </p:nvPr>
        </p:nvSpPr>
        <p:spPr>
          <a:xfrm>
            <a:off x="211776" y="-89415"/>
            <a:ext cx="11430000" cy="1325563"/>
          </a:xfrm>
        </p:spPr>
        <p:txBody>
          <a:bodyPr/>
          <a:lstStyle/>
          <a:p>
            <a:pPr algn="l"/>
            <a:r>
              <a:rPr lang="en-US" b="1" dirty="0">
                <a:solidFill>
                  <a:srgbClr val="FFFF00"/>
                </a:solidFill>
                <a:latin typeface="Bahnschrift Light SemiCondensed" panose="020B0502040204020203" pitchFamily="34" charset="0"/>
              </a:rPr>
              <a:t>Exploratory Data Analysis based on Churn</a:t>
            </a:r>
            <a:endParaRPr lang="en-GB" dirty="0"/>
          </a:p>
        </p:txBody>
      </p:sp>
      <p:sp>
        <p:nvSpPr>
          <p:cNvPr id="5" name="Slide Number Placeholder 4">
            <a:extLst>
              <a:ext uri="{FF2B5EF4-FFF2-40B4-BE49-F238E27FC236}">
                <a16:creationId xmlns:a16="http://schemas.microsoft.com/office/drawing/2014/main" id="{026E470D-B5A1-4522-AEDE-109750598269}"/>
              </a:ext>
            </a:extLst>
          </p:cNvPr>
          <p:cNvSpPr>
            <a:spLocks noGrp="1"/>
          </p:cNvSpPr>
          <p:nvPr>
            <p:ph type="sldNum" sz="quarter" idx="13"/>
          </p:nvPr>
        </p:nvSpPr>
        <p:spPr/>
        <p:txBody>
          <a:bodyPr/>
          <a:lstStyle/>
          <a:p>
            <a:fld id="{294A09A9-5501-47C1-A89A-A340965A2BE2}" type="slidenum">
              <a:rPr lang="en-US" smtClean="0"/>
              <a:pPr/>
              <a:t>23</a:t>
            </a:fld>
            <a:endParaRPr lang="en-US" dirty="0"/>
          </a:p>
        </p:txBody>
      </p:sp>
      <p:sp>
        <p:nvSpPr>
          <p:cNvPr id="7" name="Explosion: 14 Points 6">
            <a:extLst>
              <a:ext uri="{FF2B5EF4-FFF2-40B4-BE49-F238E27FC236}">
                <a16:creationId xmlns:a16="http://schemas.microsoft.com/office/drawing/2014/main" id="{F201601B-EBC0-4868-A527-2A46804EAD4C}"/>
              </a:ext>
            </a:extLst>
          </p:cNvPr>
          <p:cNvSpPr/>
          <p:nvPr/>
        </p:nvSpPr>
        <p:spPr>
          <a:xfrm>
            <a:off x="7199794" y="788201"/>
            <a:ext cx="4102203" cy="2560641"/>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1" dirty="0">
              <a:solidFill>
                <a:schemeClr val="bg1"/>
              </a:solidFill>
            </a:endParaRPr>
          </a:p>
          <a:p>
            <a:pPr algn="ctr"/>
            <a:endParaRPr lang="en-US" sz="1200" i="1" dirty="0">
              <a:solidFill>
                <a:schemeClr val="bg1"/>
              </a:solidFill>
            </a:endParaRPr>
          </a:p>
          <a:p>
            <a:pPr algn="ctr"/>
            <a:r>
              <a:rPr lang="en-US" sz="1000" b="1" i="1" dirty="0">
                <a:solidFill>
                  <a:schemeClr val="tx1"/>
                </a:solidFill>
              </a:rPr>
              <a:t>Based on the figures from our EDA, married customers, Professional customers and customers with Bachelors education churned most.</a:t>
            </a:r>
            <a:endParaRPr lang="en-GB" sz="1000" b="1" i="1" dirty="0">
              <a:solidFill>
                <a:schemeClr val="tx1"/>
              </a:solidFill>
            </a:endParaRPr>
          </a:p>
          <a:p>
            <a:pPr algn="ctr"/>
            <a:endParaRPr lang="en-GB" dirty="0"/>
          </a:p>
        </p:txBody>
      </p:sp>
      <p:pic>
        <p:nvPicPr>
          <p:cNvPr id="3074" name="Picture 2">
            <a:extLst>
              <a:ext uri="{FF2B5EF4-FFF2-40B4-BE49-F238E27FC236}">
                <a16:creationId xmlns:a16="http://schemas.microsoft.com/office/drawing/2014/main" id="{A8D551CE-4BC3-4D6F-B780-3474EC9F92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672" y="1028450"/>
            <a:ext cx="3405332" cy="240376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1205E3E-C5AE-417E-8B89-636D22296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8301" y="3509158"/>
            <a:ext cx="5318814" cy="299679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cxnSp>
        <p:nvCxnSpPr>
          <p:cNvPr id="6" name="Connector: Curved 5">
            <a:extLst>
              <a:ext uri="{FF2B5EF4-FFF2-40B4-BE49-F238E27FC236}">
                <a16:creationId xmlns:a16="http://schemas.microsoft.com/office/drawing/2014/main" id="{D6B56FDE-B9FE-4CFC-887B-274C94C45873}"/>
              </a:ext>
            </a:extLst>
          </p:cNvPr>
          <p:cNvCxnSpPr>
            <a:cxnSpLocks/>
          </p:cNvCxnSpPr>
          <p:nvPr/>
        </p:nvCxnSpPr>
        <p:spPr>
          <a:xfrm rot="5400000">
            <a:off x="7831714" y="3200466"/>
            <a:ext cx="1027344" cy="825332"/>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 name="Connector: Curved 9">
            <a:extLst>
              <a:ext uri="{FF2B5EF4-FFF2-40B4-BE49-F238E27FC236}">
                <a16:creationId xmlns:a16="http://schemas.microsoft.com/office/drawing/2014/main" id="{D7C5F1D4-D29D-4334-95D8-6EB71A36697D}"/>
              </a:ext>
            </a:extLst>
          </p:cNvPr>
          <p:cNvCxnSpPr>
            <a:cxnSpLocks/>
          </p:cNvCxnSpPr>
          <p:nvPr/>
        </p:nvCxnSpPr>
        <p:spPr>
          <a:xfrm rot="10800000" flipV="1">
            <a:off x="1888182" y="1236147"/>
            <a:ext cx="6198915" cy="40790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pic>
        <p:nvPicPr>
          <p:cNvPr id="3078" name="Picture 6">
            <a:extLst>
              <a:ext uri="{FF2B5EF4-FFF2-40B4-BE49-F238E27FC236}">
                <a16:creationId xmlns:a16="http://schemas.microsoft.com/office/drawing/2014/main" id="{0420614A-3039-4514-95BF-249E3237E5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7" y="3605713"/>
            <a:ext cx="5510261" cy="295518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cxnSp>
        <p:nvCxnSpPr>
          <p:cNvPr id="19" name="Connector: Curved 18">
            <a:extLst>
              <a:ext uri="{FF2B5EF4-FFF2-40B4-BE49-F238E27FC236}">
                <a16:creationId xmlns:a16="http://schemas.microsoft.com/office/drawing/2014/main" id="{3FB50D65-0D59-4F8A-BA40-70E1760FE85A}"/>
              </a:ext>
            </a:extLst>
          </p:cNvPr>
          <p:cNvCxnSpPr>
            <a:cxnSpLocks/>
            <a:stCxn id="7" idx="1"/>
          </p:cNvCxnSpPr>
          <p:nvPr/>
        </p:nvCxnSpPr>
        <p:spPr>
          <a:xfrm rot="10800000" flipV="1">
            <a:off x="4747292" y="2314746"/>
            <a:ext cx="2452503" cy="1917298"/>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146237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FA70-38AE-46F3-B354-7D6194C8CFDD}"/>
              </a:ext>
            </a:extLst>
          </p:cNvPr>
          <p:cNvSpPr>
            <a:spLocks noGrp="1"/>
          </p:cNvSpPr>
          <p:nvPr>
            <p:ph type="title"/>
          </p:nvPr>
        </p:nvSpPr>
        <p:spPr>
          <a:xfrm>
            <a:off x="262247" y="42554"/>
            <a:ext cx="11430000" cy="1325563"/>
          </a:xfrm>
        </p:spPr>
        <p:txBody>
          <a:bodyPr/>
          <a:lstStyle/>
          <a:p>
            <a:pPr algn="l"/>
            <a:r>
              <a:rPr lang="en-US" b="1" dirty="0">
                <a:solidFill>
                  <a:srgbClr val="FFFF00"/>
                </a:solidFill>
                <a:latin typeface="Bahnschrift Light SemiCondensed" panose="020B0502040204020203" pitchFamily="34" charset="0"/>
              </a:rPr>
              <a:t>RFM Analysis</a:t>
            </a:r>
            <a:endParaRPr lang="en-GB" dirty="0"/>
          </a:p>
        </p:txBody>
      </p:sp>
      <p:sp>
        <p:nvSpPr>
          <p:cNvPr id="4" name="Slide Number Placeholder 3">
            <a:extLst>
              <a:ext uri="{FF2B5EF4-FFF2-40B4-BE49-F238E27FC236}">
                <a16:creationId xmlns:a16="http://schemas.microsoft.com/office/drawing/2014/main" id="{F7311F43-D443-477E-8ADB-747918320B59}"/>
              </a:ext>
            </a:extLst>
          </p:cNvPr>
          <p:cNvSpPr>
            <a:spLocks noGrp="1"/>
          </p:cNvSpPr>
          <p:nvPr>
            <p:ph type="sldNum" sz="quarter" idx="13"/>
          </p:nvPr>
        </p:nvSpPr>
        <p:spPr/>
        <p:txBody>
          <a:bodyPr/>
          <a:lstStyle/>
          <a:p>
            <a:fld id="{294A09A9-5501-47C1-A89A-A340965A2BE2}" type="slidenum">
              <a:rPr lang="en-US" smtClean="0"/>
              <a:pPr/>
              <a:t>24</a:t>
            </a:fld>
            <a:endParaRPr lang="en-US" dirty="0"/>
          </a:p>
        </p:txBody>
      </p:sp>
      <p:sp>
        <p:nvSpPr>
          <p:cNvPr id="6" name="TextBox 5">
            <a:extLst>
              <a:ext uri="{FF2B5EF4-FFF2-40B4-BE49-F238E27FC236}">
                <a16:creationId xmlns:a16="http://schemas.microsoft.com/office/drawing/2014/main" id="{0626E179-88B9-4DF7-B9E3-E25A3D1F2693}"/>
              </a:ext>
            </a:extLst>
          </p:cNvPr>
          <p:cNvSpPr txBox="1"/>
          <p:nvPr/>
        </p:nvSpPr>
        <p:spPr>
          <a:xfrm>
            <a:off x="309748" y="1045027"/>
            <a:ext cx="6952013" cy="5632311"/>
          </a:xfrm>
          <a:prstGeom prst="rect">
            <a:avLst/>
          </a:prstGeom>
          <a:noFill/>
        </p:spPr>
        <p:txBody>
          <a:bodyPr wrap="square">
            <a:spAutoFit/>
          </a:bodyPr>
          <a:lstStyle/>
          <a:p>
            <a:r>
              <a:rPr lang="en-US" b="0" i="0" dirty="0">
                <a:solidFill>
                  <a:schemeClr val="bg1"/>
                </a:solidFill>
                <a:effectLst/>
                <a:latin typeface="system-ui"/>
              </a:rPr>
              <a:t>To calculate our RFM which is needed as part of the features needed for our model building, we need to calculate our present date, Recency, Frequency and Monetary, following operations were performed:</a:t>
            </a:r>
          </a:p>
          <a:p>
            <a:endParaRPr lang="en-US" dirty="0">
              <a:solidFill>
                <a:schemeClr val="bg1"/>
              </a:solidFill>
              <a:latin typeface="system-ui"/>
            </a:endParaRPr>
          </a:p>
          <a:p>
            <a:r>
              <a:rPr lang="en-US" b="0" i="0" dirty="0">
                <a:solidFill>
                  <a:schemeClr val="bg1"/>
                </a:solidFill>
                <a:effectLst/>
                <a:latin typeface="system-ui"/>
              </a:rPr>
              <a:t>For Recency </a:t>
            </a:r>
            <a:r>
              <a:rPr lang="en-US" dirty="0">
                <a:solidFill>
                  <a:schemeClr val="bg1"/>
                </a:solidFill>
                <a:latin typeface="system-ui"/>
              </a:rPr>
              <a:t>- c</a:t>
            </a:r>
            <a:r>
              <a:rPr lang="en-US" b="0" i="0" dirty="0">
                <a:solidFill>
                  <a:schemeClr val="bg1"/>
                </a:solidFill>
                <a:effectLst/>
                <a:latin typeface="system-ui"/>
              </a:rPr>
              <a:t>alculated the number of days between present date and date of last purchase for each customer. </a:t>
            </a:r>
          </a:p>
          <a:p>
            <a:endParaRPr lang="en-US" dirty="0">
              <a:solidFill>
                <a:schemeClr val="bg1"/>
              </a:solidFill>
              <a:latin typeface="system-ui"/>
            </a:endParaRPr>
          </a:p>
          <a:p>
            <a:r>
              <a:rPr lang="en-US" b="0" i="0" dirty="0">
                <a:solidFill>
                  <a:schemeClr val="bg1"/>
                </a:solidFill>
                <a:effectLst/>
                <a:latin typeface="system-ui"/>
              </a:rPr>
              <a:t>For Frequency</a:t>
            </a:r>
            <a:r>
              <a:rPr lang="en-US" dirty="0">
                <a:solidFill>
                  <a:schemeClr val="bg1"/>
                </a:solidFill>
                <a:latin typeface="system-ui"/>
              </a:rPr>
              <a:t> - c</a:t>
            </a:r>
            <a:r>
              <a:rPr lang="en-US" b="0" i="0" dirty="0">
                <a:solidFill>
                  <a:schemeClr val="bg1"/>
                </a:solidFill>
                <a:effectLst/>
                <a:latin typeface="system-ui"/>
              </a:rPr>
              <a:t>alculated the number of orders for each customer.</a:t>
            </a:r>
          </a:p>
          <a:p>
            <a:endParaRPr lang="en-US" dirty="0">
              <a:solidFill>
                <a:schemeClr val="bg1"/>
              </a:solidFill>
              <a:latin typeface="system-ui"/>
            </a:endParaRPr>
          </a:p>
          <a:p>
            <a:r>
              <a:rPr lang="en-US" b="0" i="0" dirty="0">
                <a:solidFill>
                  <a:schemeClr val="bg1"/>
                </a:solidFill>
                <a:effectLst/>
                <a:latin typeface="system-ui"/>
              </a:rPr>
              <a:t>For Monetary</a:t>
            </a:r>
            <a:r>
              <a:rPr lang="en-US" dirty="0">
                <a:solidFill>
                  <a:schemeClr val="bg1"/>
                </a:solidFill>
                <a:latin typeface="system-ui"/>
              </a:rPr>
              <a:t> - c</a:t>
            </a:r>
            <a:r>
              <a:rPr lang="en-US" b="0" i="0" dirty="0">
                <a:solidFill>
                  <a:schemeClr val="bg1"/>
                </a:solidFill>
                <a:effectLst/>
                <a:latin typeface="system-ui"/>
              </a:rPr>
              <a:t>alculated sum of purchase price for each customer.</a:t>
            </a:r>
          </a:p>
          <a:p>
            <a:endParaRPr lang="en-US" dirty="0">
              <a:solidFill>
                <a:schemeClr val="bg1"/>
              </a:solidFill>
              <a:latin typeface="system-ui"/>
            </a:endParaRPr>
          </a:p>
          <a:p>
            <a:r>
              <a:rPr lang="en-US" b="0" i="0" dirty="0">
                <a:solidFill>
                  <a:schemeClr val="bg1"/>
                </a:solidFill>
                <a:effectLst/>
                <a:latin typeface="system-ui"/>
              </a:rPr>
              <a:t>Four columns were used to achieve this </a:t>
            </a:r>
            <a:r>
              <a:rPr lang="en-US" b="1" i="1" dirty="0">
                <a:solidFill>
                  <a:schemeClr val="accent5">
                    <a:lumMod val="20000"/>
                    <a:lumOff val="80000"/>
                  </a:schemeClr>
                </a:solidFill>
                <a:effectLst/>
                <a:latin typeface="system-ui"/>
              </a:rPr>
              <a:t>'</a:t>
            </a:r>
            <a:r>
              <a:rPr lang="en-US" b="1" i="1" dirty="0" err="1">
                <a:solidFill>
                  <a:schemeClr val="accent5">
                    <a:lumMod val="20000"/>
                    <a:lumOff val="80000"/>
                  </a:schemeClr>
                </a:solidFill>
                <a:effectLst/>
                <a:latin typeface="system-ui"/>
              </a:rPr>
              <a:t>CustomerKey</a:t>
            </a:r>
            <a:r>
              <a:rPr lang="en-US" b="1" i="1" dirty="0">
                <a:solidFill>
                  <a:schemeClr val="accent5">
                    <a:lumMod val="20000"/>
                    <a:lumOff val="80000"/>
                  </a:schemeClr>
                </a:solidFill>
                <a:effectLst/>
                <a:latin typeface="system-ui"/>
              </a:rPr>
              <a:t>','</a:t>
            </a:r>
            <a:r>
              <a:rPr lang="en-US" b="1" i="1" dirty="0" err="1">
                <a:solidFill>
                  <a:schemeClr val="accent5">
                    <a:lumMod val="20000"/>
                    <a:lumOff val="80000"/>
                  </a:schemeClr>
                </a:solidFill>
                <a:effectLst/>
                <a:latin typeface="system-ui"/>
              </a:rPr>
              <a:t>SalesOrderNumber</a:t>
            </a:r>
            <a:r>
              <a:rPr lang="en-US" b="1" i="1" dirty="0">
                <a:solidFill>
                  <a:schemeClr val="accent5">
                    <a:lumMod val="20000"/>
                    <a:lumOff val="80000"/>
                  </a:schemeClr>
                </a:solidFill>
                <a:effectLst/>
                <a:latin typeface="system-ui"/>
              </a:rPr>
              <a:t>','</a:t>
            </a:r>
            <a:r>
              <a:rPr lang="en-US" b="1" i="1" dirty="0" err="1">
                <a:solidFill>
                  <a:schemeClr val="accent5">
                    <a:lumMod val="20000"/>
                    <a:lumOff val="80000"/>
                  </a:schemeClr>
                </a:solidFill>
                <a:effectLst/>
                <a:latin typeface="system-ui"/>
              </a:rPr>
              <a:t>OrderDate</a:t>
            </a:r>
            <a:r>
              <a:rPr lang="en-US" b="1" i="1" dirty="0">
                <a:solidFill>
                  <a:schemeClr val="accent5">
                    <a:lumMod val="20000"/>
                    <a:lumOff val="80000"/>
                  </a:schemeClr>
                </a:solidFill>
                <a:effectLst/>
                <a:latin typeface="system-ui"/>
              </a:rPr>
              <a:t>', '</a:t>
            </a:r>
            <a:r>
              <a:rPr lang="en-US" b="1" i="1" dirty="0" err="1">
                <a:solidFill>
                  <a:schemeClr val="accent5">
                    <a:lumMod val="20000"/>
                    <a:lumOff val="80000"/>
                  </a:schemeClr>
                </a:solidFill>
                <a:effectLst/>
                <a:latin typeface="system-ui"/>
              </a:rPr>
              <a:t>SalesAmount</a:t>
            </a:r>
            <a:r>
              <a:rPr lang="en-US" b="1" i="1" dirty="0">
                <a:solidFill>
                  <a:schemeClr val="accent5">
                    <a:lumMod val="20000"/>
                    <a:lumOff val="80000"/>
                  </a:schemeClr>
                </a:solidFill>
                <a:effectLst/>
                <a:latin typeface="system-ui"/>
              </a:rPr>
              <a:t>’. </a:t>
            </a:r>
          </a:p>
          <a:p>
            <a:endParaRPr lang="en-US" dirty="0">
              <a:solidFill>
                <a:schemeClr val="bg1"/>
              </a:solidFill>
              <a:latin typeface="system-ui"/>
            </a:endParaRPr>
          </a:p>
          <a:p>
            <a:r>
              <a:rPr lang="en-US" b="1" i="1" dirty="0" err="1">
                <a:solidFill>
                  <a:schemeClr val="accent5">
                    <a:lumMod val="20000"/>
                    <a:lumOff val="80000"/>
                  </a:schemeClr>
                </a:solidFill>
                <a:effectLst/>
                <a:latin typeface="system-ui"/>
              </a:rPr>
              <a:t>CustomerKey</a:t>
            </a:r>
            <a:r>
              <a:rPr lang="en-US" b="0" i="0" dirty="0">
                <a:solidFill>
                  <a:schemeClr val="bg1"/>
                </a:solidFill>
                <a:effectLst/>
                <a:latin typeface="system-ui"/>
              </a:rPr>
              <a:t> will uniquely define our customers.</a:t>
            </a:r>
          </a:p>
          <a:p>
            <a:r>
              <a:rPr lang="en-US" b="1" i="1" dirty="0" err="1">
                <a:solidFill>
                  <a:schemeClr val="accent5">
                    <a:lumMod val="20000"/>
                    <a:lumOff val="80000"/>
                  </a:schemeClr>
                </a:solidFill>
                <a:effectLst/>
                <a:latin typeface="system-ui"/>
              </a:rPr>
              <a:t>OrderDate</a:t>
            </a:r>
            <a:r>
              <a:rPr lang="en-US" b="0" i="0" dirty="0">
                <a:solidFill>
                  <a:schemeClr val="bg1"/>
                </a:solidFill>
                <a:effectLst/>
                <a:latin typeface="system-ui"/>
              </a:rPr>
              <a:t> help us calculate recency of purchase.</a:t>
            </a:r>
          </a:p>
          <a:p>
            <a:r>
              <a:rPr lang="en-US" b="1" i="1" dirty="0" err="1">
                <a:solidFill>
                  <a:schemeClr val="accent5">
                    <a:lumMod val="20000"/>
                    <a:lumOff val="80000"/>
                  </a:schemeClr>
                </a:solidFill>
                <a:effectLst/>
                <a:latin typeface="system-ui"/>
              </a:rPr>
              <a:t>SalesOrderNumber</a:t>
            </a:r>
            <a:r>
              <a:rPr lang="en-US" b="0" i="0" dirty="0">
                <a:solidFill>
                  <a:schemeClr val="bg1"/>
                </a:solidFill>
                <a:effectLst/>
                <a:latin typeface="system-ui"/>
              </a:rPr>
              <a:t> helps to count the number of time transaction performed(frequency) and finally the </a:t>
            </a:r>
          </a:p>
          <a:p>
            <a:r>
              <a:rPr lang="en-US" b="1" i="1" dirty="0" err="1">
                <a:solidFill>
                  <a:schemeClr val="accent5">
                    <a:lumMod val="20000"/>
                    <a:lumOff val="80000"/>
                  </a:schemeClr>
                </a:solidFill>
                <a:effectLst/>
                <a:latin typeface="system-ui"/>
              </a:rPr>
              <a:t>SalesAmount</a:t>
            </a:r>
            <a:r>
              <a:rPr lang="en-US" b="0" i="0" dirty="0">
                <a:solidFill>
                  <a:schemeClr val="bg1"/>
                </a:solidFill>
                <a:effectLst/>
                <a:latin typeface="system-ui"/>
              </a:rPr>
              <a:t> which is a product of quantity ordered and unit price used to know our monetary.</a:t>
            </a:r>
            <a:endParaRPr lang="en-GB" dirty="0">
              <a:solidFill>
                <a:schemeClr val="bg1"/>
              </a:solidFill>
            </a:endParaRPr>
          </a:p>
        </p:txBody>
      </p:sp>
      <p:pic>
        <p:nvPicPr>
          <p:cNvPr id="8" name="Picture 7">
            <a:extLst>
              <a:ext uri="{FF2B5EF4-FFF2-40B4-BE49-F238E27FC236}">
                <a16:creationId xmlns:a16="http://schemas.microsoft.com/office/drawing/2014/main" id="{043DC925-926B-4616-BEB3-030A7B51149E}"/>
              </a:ext>
            </a:extLst>
          </p:cNvPr>
          <p:cNvPicPr>
            <a:picLocks noChangeAspect="1"/>
          </p:cNvPicPr>
          <p:nvPr/>
        </p:nvPicPr>
        <p:blipFill>
          <a:blip r:embed="rId2"/>
          <a:stretch>
            <a:fillRect/>
          </a:stretch>
        </p:blipFill>
        <p:spPr>
          <a:xfrm>
            <a:off x="7096001" y="2054504"/>
            <a:ext cx="4726380" cy="3770191"/>
          </a:xfrm>
          <a:prstGeom prst="rect">
            <a:avLst/>
          </a:prstGeom>
        </p:spPr>
      </p:pic>
    </p:spTree>
    <p:extLst>
      <p:ext uri="{BB962C8B-B14F-4D97-AF65-F5344CB8AC3E}">
        <p14:creationId xmlns:p14="http://schemas.microsoft.com/office/powerpoint/2010/main" val="3964427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FA70-38AE-46F3-B354-7D6194C8CFDD}"/>
              </a:ext>
            </a:extLst>
          </p:cNvPr>
          <p:cNvSpPr>
            <a:spLocks noGrp="1"/>
          </p:cNvSpPr>
          <p:nvPr>
            <p:ph type="title"/>
          </p:nvPr>
        </p:nvSpPr>
        <p:spPr>
          <a:xfrm>
            <a:off x="309748" y="50597"/>
            <a:ext cx="11430000" cy="1325563"/>
          </a:xfrm>
        </p:spPr>
        <p:txBody>
          <a:bodyPr/>
          <a:lstStyle/>
          <a:p>
            <a:pPr algn="l"/>
            <a:r>
              <a:rPr lang="en-US" b="1" dirty="0">
                <a:solidFill>
                  <a:srgbClr val="FFFF00"/>
                </a:solidFill>
                <a:latin typeface="Bahnschrift Light SemiCondensed" panose="020B0502040204020203" pitchFamily="34" charset="0"/>
              </a:rPr>
              <a:t>RFM Analysis</a:t>
            </a:r>
            <a:endParaRPr lang="en-GB" dirty="0"/>
          </a:p>
        </p:txBody>
      </p:sp>
      <p:sp>
        <p:nvSpPr>
          <p:cNvPr id="4" name="Slide Number Placeholder 3">
            <a:extLst>
              <a:ext uri="{FF2B5EF4-FFF2-40B4-BE49-F238E27FC236}">
                <a16:creationId xmlns:a16="http://schemas.microsoft.com/office/drawing/2014/main" id="{F7311F43-D443-477E-8ADB-747918320B59}"/>
              </a:ext>
            </a:extLst>
          </p:cNvPr>
          <p:cNvSpPr>
            <a:spLocks noGrp="1"/>
          </p:cNvSpPr>
          <p:nvPr>
            <p:ph type="sldNum" sz="quarter" idx="13"/>
          </p:nvPr>
        </p:nvSpPr>
        <p:spPr/>
        <p:txBody>
          <a:bodyPr/>
          <a:lstStyle/>
          <a:p>
            <a:fld id="{294A09A9-5501-47C1-A89A-A340965A2BE2}" type="slidenum">
              <a:rPr lang="en-US" smtClean="0"/>
              <a:pPr/>
              <a:t>25</a:t>
            </a:fld>
            <a:endParaRPr lang="en-US" dirty="0"/>
          </a:p>
        </p:txBody>
      </p:sp>
      <p:sp>
        <p:nvSpPr>
          <p:cNvPr id="6" name="TextBox 5">
            <a:extLst>
              <a:ext uri="{FF2B5EF4-FFF2-40B4-BE49-F238E27FC236}">
                <a16:creationId xmlns:a16="http://schemas.microsoft.com/office/drawing/2014/main" id="{0626E179-88B9-4DF7-B9E3-E25A3D1F2693}"/>
              </a:ext>
            </a:extLst>
          </p:cNvPr>
          <p:cNvSpPr txBox="1"/>
          <p:nvPr/>
        </p:nvSpPr>
        <p:spPr>
          <a:xfrm>
            <a:off x="309748" y="1312222"/>
            <a:ext cx="4719452" cy="4247317"/>
          </a:xfrm>
          <a:prstGeom prst="rect">
            <a:avLst/>
          </a:prstGeom>
          <a:noFill/>
        </p:spPr>
        <p:txBody>
          <a:bodyPr wrap="square">
            <a:spAutoFit/>
          </a:bodyPr>
          <a:lstStyle/>
          <a:p>
            <a:pPr algn="l"/>
            <a:r>
              <a:rPr lang="en-US" b="1" i="0" dirty="0">
                <a:effectLst/>
                <a:highlight>
                  <a:srgbClr val="FFFF00"/>
                </a:highlight>
                <a:latin typeface="system-ui"/>
              </a:rPr>
              <a:t>Computing Quantile of RFM values</a:t>
            </a:r>
          </a:p>
          <a:p>
            <a:pPr algn="l"/>
            <a:endParaRPr lang="en-US" b="0" i="0" dirty="0">
              <a:effectLst/>
              <a:latin typeface="system-ui"/>
            </a:endParaRPr>
          </a:p>
          <a:p>
            <a:pPr algn="l"/>
            <a:endParaRPr lang="en-US" dirty="0">
              <a:latin typeface="system-ui"/>
            </a:endParaRPr>
          </a:p>
          <a:p>
            <a:pPr algn="l"/>
            <a:r>
              <a:rPr lang="en-US" b="0" i="0" dirty="0">
                <a:solidFill>
                  <a:schemeClr val="bg1"/>
                </a:solidFill>
                <a:effectLst/>
                <a:latin typeface="system-ui"/>
              </a:rPr>
              <a:t>Customers with the lowest recency, highest frequency and monetary amounts considered as top customers.</a:t>
            </a:r>
          </a:p>
          <a:p>
            <a:pPr algn="l"/>
            <a:endParaRPr lang="en-US" dirty="0">
              <a:solidFill>
                <a:schemeClr val="bg1"/>
              </a:solidFill>
              <a:latin typeface="system-ui"/>
            </a:endParaRPr>
          </a:p>
          <a:p>
            <a:pPr algn="l"/>
            <a:endParaRPr lang="en-US" b="0" i="0" dirty="0">
              <a:solidFill>
                <a:schemeClr val="bg1"/>
              </a:solidFill>
              <a:effectLst/>
              <a:latin typeface="system-ui"/>
            </a:endParaRPr>
          </a:p>
          <a:p>
            <a:pPr algn="l"/>
            <a:r>
              <a:rPr lang="en-US" b="0" i="0" dirty="0" err="1">
                <a:solidFill>
                  <a:schemeClr val="bg1"/>
                </a:solidFill>
                <a:effectLst/>
                <a:latin typeface="system-ui"/>
              </a:rPr>
              <a:t>qcut</a:t>
            </a:r>
            <a:r>
              <a:rPr lang="en-US" b="0" i="0" dirty="0">
                <a:solidFill>
                  <a:schemeClr val="bg1"/>
                </a:solidFill>
                <a:effectLst/>
                <a:latin typeface="system-ui"/>
              </a:rPr>
              <a:t>() is Quantile-based discretization function. </a:t>
            </a:r>
            <a:r>
              <a:rPr lang="en-US" b="0" i="0" dirty="0" err="1">
                <a:solidFill>
                  <a:schemeClr val="bg1"/>
                </a:solidFill>
                <a:effectLst/>
                <a:latin typeface="system-ui"/>
              </a:rPr>
              <a:t>qcut</a:t>
            </a:r>
            <a:r>
              <a:rPr lang="en-US" b="0" i="0" dirty="0">
                <a:solidFill>
                  <a:schemeClr val="bg1"/>
                </a:solidFill>
                <a:effectLst/>
                <a:latin typeface="system-ui"/>
              </a:rPr>
              <a:t> bins the data based on sample quantiles. For example, 1000 values for 4 quantiles would produce a categorical object indicating quantile membership for each customer.</a:t>
            </a:r>
          </a:p>
          <a:p>
            <a:endParaRPr lang="en-US" dirty="0">
              <a:solidFill>
                <a:schemeClr val="bg1"/>
              </a:solidFill>
              <a:latin typeface="system-ui"/>
            </a:endParaRPr>
          </a:p>
          <a:p>
            <a:endParaRPr lang="en-US" dirty="0">
              <a:solidFill>
                <a:schemeClr val="bg1"/>
              </a:solidFill>
              <a:latin typeface="system-ui"/>
            </a:endParaRPr>
          </a:p>
        </p:txBody>
      </p:sp>
      <p:pic>
        <p:nvPicPr>
          <p:cNvPr id="5" name="Picture 4">
            <a:extLst>
              <a:ext uri="{FF2B5EF4-FFF2-40B4-BE49-F238E27FC236}">
                <a16:creationId xmlns:a16="http://schemas.microsoft.com/office/drawing/2014/main" id="{19C38782-817A-494F-BCA4-C3FCA5234109}"/>
              </a:ext>
            </a:extLst>
          </p:cNvPr>
          <p:cNvPicPr>
            <a:picLocks noChangeAspect="1"/>
          </p:cNvPicPr>
          <p:nvPr/>
        </p:nvPicPr>
        <p:blipFill>
          <a:blip r:embed="rId2"/>
          <a:stretch>
            <a:fillRect/>
          </a:stretch>
        </p:blipFill>
        <p:spPr>
          <a:xfrm>
            <a:off x="5401550" y="1376160"/>
            <a:ext cx="6255071" cy="476909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948618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FA70-38AE-46F3-B354-7D6194C8CFDD}"/>
              </a:ext>
            </a:extLst>
          </p:cNvPr>
          <p:cNvSpPr>
            <a:spLocks noGrp="1"/>
          </p:cNvSpPr>
          <p:nvPr>
            <p:ph type="ctrTitle"/>
          </p:nvPr>
        </p:nvSpPr>
        <p:spPr/>
        <p:txBody>
          <a:bodyPr/>
          <a:lstStyle/>
          <a:p>
            <a:pPr algn="l"/>
            <a:r>
              <a:rPr lang="en-US" dirty="0">
                <a:solidFill>
                  <a:srgbClr val="FFFF00"/>
                </a:solidFill>
                <a:latin typeface="Bahnschrift Light SemiCondensed" panose="020B0502040204020203" pitchFamily="34" charset="0"/>
              </a:rPr>
              <a:t>Unsupervised Machine Learning.</a:t>
            </a:r>
            <a:endParaRPr lang="en-GB" dirty="0"/>
          </a:p>
        </p:txBody>
      </p:sp>
      <p:sp>
        <p:nvSpPr>
          <p:cNvPr id="3" name="Subtitle 2">
            <a:extLst>
              <a:ext uri="{FF2B5EF4-FFF2-40B4-BE49-F238E27FC236}">
                <a16:creationId xmlns:a16="http://schemas.microsoft.com/office/drawing/2014/main" id="{C7C19FA5-6079-46A7-9258-7961B333F34B}"/>
              </a:ext>
            </a:extLst>
          </p:cNvPr>
          <p:cNvSpPr>
            <a:spLocks noGrp="1"/>
          </p:cNvSpPr>
          <p:nvPr>
            <p:ph type="subTitle" idx="1"/>
          </p:nvPr>
        </p:nvSpPr>
        <p:spPr>
          <a:xfrm>
            <a:off x="1597231" y="3236027"/>
            <a:ext cx="7762999" cy="2683756"/>
          </a:xfrm>
        </p:spPr>
        <p:txBody>
          <a:bodyPr>
            <a:normAutofit fontScale="62500" lnSpcReduction="20000"/>
          </a:bodyPr>
          <a:lstStyle/>
          <a:p>
            <a:pPr algn="l"/>
            <a:r>
              <a:rPr lang="en-US" dirty="0">
                <a:effectLst/>
                <a:latin typeface="var(--jp-content-font-family)"/>
              </a:rPr>
              <a:t>GOAL: Explore customer data and apply an UNSUPERVISED ML technique to group (cluster) our customers. </a:t>
            </a:r>
          </a:p>
          <a:p>
            <a:pPr algn="l"/>
            <a:endParaRPr lang="en-US" dirty="0">
              <a:effectLst/>
              <a:latin typeface="var(--jp-content-font-family)"/>
            </a:endParaRPr>
          </a:p>
          <a:p>
            <a:pPr algn="l"/>
            <a:r>
              <a:rPr lang="en-US" dirty="0">
                <a:effectLst/>
                <a:latin typeface="var(--jp-content-font-family)"/>
              </a:rPr>
              <a:t>Typically this process then feeds into a marketing team to send out </a:t>
            </a:r>
            <a:r>
              <a:rPr lang="en-US" i="1" dirty="0">
                <a:solidFill>
                  <a:srgbClr val="FFC000"/>
                </a:solidFill>
                <a:effectLst/>
                <a:latin typeface="var(--jp-content-font-family)"/>
              </a:rPr>
              <a:t>TARGETED</a:t>
            </a:r>
            <a:r>
              <a:rPr lang="en-US" dirty="0">
                <a:effectLst/>
                <a:latin typeface="var(--jp-content-font-family)"/>
              </a:rPr>
              <a:t> campaigns to the customers in each cluster.</a:t>
            </a:r>
          </a:p>
          <a:p>
            <a:pPr algn="l"/>
            <a:r>
              <a:rPr lang="en-US" dirty="0">
                <a:effectLst/>
                <a:latin typeface="var(--jp-content-font-family)"/>
              </a:rPr>
              <a:t> Our focus is on the calculated RFM scores(recency, frequency, monetary) and our   </a:t>
            </a:r>
            <a:r>
              <a:rPr lang="en-US" dirty="0" err="1">
                <a:effectLst/>
                <a:latin typeface="var(--jp-content-font-family)"/>
              </a:rPr>
              <a:t>customerID</a:t>
            </a:r>
            <a:r>
              <a:rPr lang="en-US" dirty="0">
                <a:effectLst/>
                <a:latin typeface="var(--jp-content-font-family)"/>
              </a:rPr>
              <a:t>.</a:t>
            </a:r>
          </a:p>
          <a:p>
            <a:br>
              <a:rPr lang="en-US" b="0" i="0" dirty="0">
                <a:effectLst/>
                <a:latin typeface="menlo"/>
              </a:rPr>
            </a:br>
            <a:endParaRPr lang="en-GB" dirty="0"/>
          </a:p>
        </p:txBody>
      </p:sp>
      <p:sp>
        <p:nvSpPr>
          <p:cNvPr id="4" name="Slide Number Placeholder 3">
            <a:extLst>
              <a:ext uri="{FF2B5EF4-FFF2-40B4-BE49-F238E27FC236}">
                <a16:creationId xmlns:a16="http://schemas.microsoft.com/office/drawing/2014/main" id="{F7311F43-D443-477E-8ADB-747918320B59}"/>
              </a:ext>
            </a:extLst>
          </p:cNvPr>
          <p:cNvSpPr>
            <a:spLocks noGrp="1"/>
          </p:cNvSpPr>
          <p:nvPr>
            <p:ph type="sldNum" sz="quarter" idx="12"/>
          </p:nvPr>
        </p:nvSpPr>
        <p:spPr/>
        <p:txBody>
          <a:bodyPr/>
          <a:lstStyle/>
          <a:p>
            <a:fld id="{294A09A9-5501-47C1-A89A-A340965A2BE2}" type="slidenum">
              <a:rPr lang="en-US" smtClean="0"/>
              <a:pPr/>
              <a:t>26</a:t>
            </a:fld>
            <a:endParaRPr lang="en-US" dirty="0"/>
          </a:p>
        </p:txBody>
      </p:sp>
    </p:spTree>
    <p:extLst>
      <p:ext uri="{BB962C8B-B14F-4D97-AF65-F5344CB8AC3E}">
        <p14:creationId xmlns:p14="http://schemas.microsoft.com/office/powerpoint/2010/main" val="3851805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B7330-0B6B-4B5E-A60D-14BDFFF3E844}"/>
              </a:ext>
            </a:extLst>
          </p:cNvPr>
          <p:cNvSpPr>
            <a:spLocks noGrp="1"/>
          </p:cNvSpPr>
          <p:nvPr>
            <p:ph type="ctrTitle"/>
          </p:nvPr>
        </p:nvSpPr>
        <p:spPr>
          <a:xfrm>
            <a:off x="6531429" y="659080"/>
            <a:ext cx="4981697" cy="5729845"/>
          </a:xfrm>
        </p:spPr>
        <p:txBody>
          <a:bodyPr>
            <a:normAutofit/>
          </a:bodyPr>
          <a:lstStyle/>
          <a:p>
            <a:pPr algn="l"/>
            <a:r>
              <a:rPr lang="en-US" sz="3600" dirty="0">
                <a:solidFill>
                  <a:srgbClr val="FFFF00"/>
                </a:solidFill>
              </a:rPr>
              <a:t>Using the Elbow method to find the optimum number of Clusters.</a:t>
            </a:r>
            <a:br>
              <a:rPr lang="en-US" sz="3600" dirty="0">
                <a:solidFill>
                  <a:srgbClr val="FFFF00"/>
                </a:solidFill>
              </a:rPr>
            </a:br>
            <a:br>
              <a:rPr lang="en-US" sz="3600" dirty="0">
                <a:solidFill>
                  <a:srgbClr val="FFFF00"/>
                </a:solidFill>
              </a:rPr>
            </a:br>
            <a:r>
              <a:rPr lang="en-US" sz="2000" dirty="0">
                <a:solidFill>
                  <a:srgbClr val="FFFF00"/>
                </a:solidFill>
              </a:rPr>
              <a:t>The figure shows a plot variation of WCSS (within cluster sum of squares) for k = 1 to 10</a:t>
            </a:r>
            <a:br>
              <a:rPr lang="en-US" dirty="0">
                <a:solidFill>
                  <a:srgbClr val="FFFF00"/>
                </a:solidFill>
              </a:rPr>
            </a:br>
            <a:br>
              <a:rPr lang="en-US" dirty="0">
                <a:solidFill>
                  <a:srgbClr val="FFFF00"/>
                </a:solidFill>
              </a:rPr>
            </a:br>
            <a:r>
              <a:rPr lang="en-US" sz="1600" b="0" dirty="0">
                <a:latin typeface="system-ui"/>
              </a:rPr>
              <a:t>Id</a:t>
            </a:r>
            <a:r>
              <a:rPr lang="en-US" sz="1600" b="0" i="0" dirty="0">
                <a:effectLst/>
                <a:latin typeface="system-ui"/>
              </a:rPr>
              <a:t>ea is to look for an INFLECTION point in the "elbow plot" -  this is a point on the curve where the rate of change of  </a:t>
            </a:r>
            <a:r>
              <a:rPr lang="en-US" sz="1600" b="0" i="0" dirty="0" err="1">
                <a:effectLst/>
                <a:latin typeface="system-ui"/>
              </a:rPr>
              <a:t>wcss</a:t>
            </a:r>
            <a:r>
              <a:rPr lang="en-US" sz="1600" b="0" i="0" dirty="0">
                <a:effectLst/>
                <a:latin typeface="system-ui"/>
              </a:rPr>
              <a:t> "slows down“</a:t>
            </a:r>
            <a:br>
              <a:rPr lang="en-US" sz="1600" b="0" i="0" dirty="0">
                <a:effectLst/>
                <a:latin typeface="system-ui"/>
              </a:rPr>
            </a:br>
            <a:br>
              <a:rPr lang="en-US" sz="1600" b="0" i="0" dirty="0">
                <a:effectLst/>
                <a:latin typeface="system-ui"/>
              </a:rPr>
            </a:br>
            <a:r>
              <a:rPr lang="en-US" sz="1600" b="0" i="0" dirty="0">
                <a:effectLst/>
                <a:latin typeface="system-ui"/>
              </a:rPr>
              <a:t>we will try k=3 first as the rate of change has slowed and k=3 will have a relatively low cost overhead in terms of marketing to these customer groups.</a:t>
            </a:r>
            <a:br>
              <a:rPr lang="en-US" sz="1600" b="0" i="0" dirty="0">
                <a:effectLst/>
                <a:latin typeface="system-ui"/>
              </a:rPr>
            </a:br>
            <a:endParaRPr lang="en-GB" sz="1600" dirty="0"/>
          </a:p>
        </p:txBody>
      </p:sp>
      <p:pic>
        <p:nvPicPr>
          <p:cNvPr id="4098" name="Picture 2">
            <a:extLst>
              <a:ext uri="{FF2B5EF4-FFF2-40B4-BE49-F238E27FC236}">
                <a16:creationId xmlns:a16="http://schemas.microsoft.com/office/drawing/2014/main" id="{049A1459-37D7-41F0-A67C-6090352D71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20" y="1911927"/>
            <a:ext cx="6563862" cy="434637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867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2DCD1-8088-4705-AE7A-3B440334A75E}"/>
              </a:ext>
            </a:extLst>
          </p:cNvPr>
          <p:cNvSpPr>
            <a:spLocks noGrp="1"/>
          </p:cNvSpPr>
          <p:nvPr>
            <p:ph type="title"/>
          </p:nvPr>
        </p:nvSpPr>
        <p:spPr/>
        <p:txBody>
          <a:bodyPr>
            <a:normAutofit/>
          </a:bodyPr>
          <a:lstStyle/>
          <a:p>
            <a:r>
              <a:rPr lang="en-US" sz="3600" dirty="0">
                <a:solidFill>
                  <a:srgbClr val="FFFF00"/>
                </a:solidFill>
              </a:rPr>
              <a:t>2D scatter plot for each pair of RFM scores for k = 3.</a:t>
            </a:r>
            <a:endParaRPr lang="en-GB" sz="3600" dirty="0">
              <a:solidFill>
                <a:srgbClr val="FFFF00"/>
              </a:solidFill>
            </a:endParaRPr>
          </a:p>
        </p:txBody>
      </p:sp>
      <p:sp>
        <p:nvSpPr>
          <p:cNvPr id="5" name="Slide Number Placeholder 4">
            <a:extLst>
              <a:ext uri="{FF2B5EF4-FFF2-40B4-BE49-F238E27FC236}">
                <a16:creationId xmlns:a16="http://schemas.microsoft.com/office/drawing/2014/main" id="{FDCC0AD6-DB75-46DD-9466-B7398E4F88C9}"/>
              </a:ext>
            </a:extLst>
          </p:cNvPr>
          <p:cNvSpPr>
            <a:spLocks noGrp="1"/>
          </p:cNvSpPr>
          <p:nvPr>
            <p:ph type="sldNum" sz="quarter" idx="13"/>
          </p:nvPr>
        </p:nvSpPr>
        <p:spPr/>
        <p:txBody>
          <a:bodyPr/>
          <a:lstStyle/>
          <a:p>
            <a:fld id="{294A09A9-5501-47C1-A89A-A340965A2BE2}" type="slidenum">
              <a:rPr lang="en-US" smtClean="0"/>
              <a:pPr/>
              <a:t>28</a:t>
            </a:fld>
            <a:endParaRPr lang="en-US" dirty="0"/>
          </a:p>
        </p:txBody>
      </p:sp>
      <p:pic>
        <p:nvPicPr>
          <p:cNvPr id="5122" name="Picture 2">
            <a:extLst>
              <a:ext uri="{FF2B5EF4-FFF2-40B4-BE49-F238E27FC236}">
                <a16:creationId xmlns:a16="http://schemas.microsoft.com/office/drawing/2014/main" id="{B31AC637-6615-4AA9-9321-06DB1F41F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435" y="1658959"/>
            <a:ext cx="11001375"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580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2DCD1-8088-4705-AE7A-3B440334A75E}"/>
              </a:ext>
            </a:extLst>
          </p:cNvPr>
          <p:cNvSpPr>
            <a:spLocks noGrp="1"/>
          </p:cNvSpPr>
          <p:nvPr>
            <p:ph type="title"/>
          </p:nvPr>
        </p:nvSpPr>
        <p:spPr/>
        <p:txBody>
          <a:bodyPr>
            <a:normAutofit/>
          </a:bodyPr>
          <a:lstStyle/>
          <a:p>
            <a:r>
              <a:rPr lang="en-US" sz="3600" dirty="0">
                <a:solidFill>
                  <a:srgbClr val="FFFF00"/>
                </a:solidFill>
              </a:rPr>
              <a:t>3D scatter plot using </a:t>
            </a:r>
            <a:r>
              <a:rPr lang="en-US" sz="3600" dirty="0" err="1">
                <a:solidFill>
                  <a:srgbClr val="FFFF00"/>
                </a:solidFill>
              </a:rPr>
              <a:t>Plotly</a:t>
            </a:r>
            <a:r>
              <a:rPr lang="en-US" sz="3600" dirty="0">
                <a:solidFill>
                  <a:srgbClr val="FFFF00"/>
                </a:solidFill>
              </a:rPr>
              <a:t> for a better view k = 3.</a:t>
            </a:r>
            <a:endParaRPr lang="en-GB" sz="4000" dirty="0">
              <a:solidFill>
                <a:srgbClr val="FFFF00"/>
              </a:solidFill>
            </a:endParaRPr>
          </a:p>
        </p:txBody>
      </p:sp>
      <p:sp>
        <p:nvSpPr>
          <p:cNvPr id="5" name="Slide Number Placeholder 4">
            <a:extLst>
              <a:ext uri="{FF2B5EF4-FFF2-40B4-BE49-F238E27FC236}">
                <a16:creationId xmlns:a16="http://schemas.microsoft.com/office/drawing/2014/main" id="{FDCC0AD6-DB75-46DD-9466-B7398E4F88C9}"/>
              </a:ext>
            </a:extLst>
          </p:cNvPr>
          <p:cNvSpPr>
            <a:spLocks noGrp="1"/>
          </p:cNvSpPr>
          <p:nvPr>
            <p:ph type="sldNum" sz="quarter" idx="13"/>
          </p:nvPr>
        </p:nvSpPr>
        <p:spPr/>
        <p:txBody>
          <a:bodyPr/>
          <a:lstStyle/>
          <a:p>
            <a:fld id="{294A09A9-5501-47C1-A89A-A340965A2BE2}" type="slidenum">
              <a:rPr lang="en-US" smtClean="0"/>
              <a:pPr/>
              <a:t>29</a:t>
            </a:fld>
            <a:endParaRPr lang="en-US" dirty="0"/>
          </a:p>
        </p:txBody>
      </p:sp>
      <p:pic>
        <p:nvPicPr>
          <p:cNvPr id="4" name="Picture 3">
            <a:extLst>
              <a:ext uri="{FF2B5EF4-FFF2-40B4-BE49-F238E27FC236}">
                <a16:creationId xmlns:a16="http://schemas.microsoft.com/office/drawing/2014/main" id="{CBCB4531-7F97-419B-8364-E5D1144A5A0E}"/>
              </a:ext>
            </a:extLst>
          </p:cNvPr>
          <p:cNvPicPr>
            <a:picLocks noChangeAspect="1"/>
          </p:cNvPicPr>
          <p:nvPr/>
        </p:nvPicPr>
        <p:blipFill>
          <a:blip r:embed="rId2"/>
          <a:stretch>
            <a:fillRect/>
          </a:stretch>
        </p:blipFill>
        <p:spPr>
          <a:xfrm>
            <a:off x="2143496" y="1700794"/>
            <a:ext cx="6828312" cy="4785930"/>
          </a:xfrm>
          <a:prstGeom prst="rect">
            <a:avLst/>
          </a:prstGeom>
          <a:ln>
            <a:noFill/>
          </a:ln>
          <a:effectLst>
            <a:softEdge rad="112500"/>
          </a:effectLst>
        </p:spPr>
      </p:pic>
    </p:spTree>
    <p:extLst>
      <p:ext uri="{BB962C8B-B14F-4D97-AF65-F5344CB8AC3E}">
        <p14:creationId xmlns:p14="http://schemas.microsoft.com/office/powerpoint/2010/main" val="3016070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C7561-07A0-4AE6-AD45-DBBFA8256AAB}"/>
              </a:ext>
            </a:extLst>
          </p:cNvPr>
          <p:cNvSpPr>
            <a:spLocks noGrp="1"/>
          </p:cNvSpPr>
          <p:nvPr>
            <p:ph type="ctrTitle"/>
          </p:nvPr>
        </p:nvSpPr>
        <p:spPr>
          <a:xfrm>
            <a:off x="313400" y="285008"/>
            <a:ext cx="9143999" cy="1167080"/>
          </a:xfrm>
        </p:spPr>
        <p:txBody>
          <a:bodyPr/>
          <a:lstStyle/>
          <a:p>
            <a:r>
              <a:rPr lang="en-US" dirty="0">
                <a:latin typeface="Bahnschrift" panose="020B0502040204020203" pitchFamily="34" charset="0"/>
              </a:rPr>
              <a:t>Executive Summary</a:t>
            </a:r>
            <a:endParaRPr lang="en-GB" dirty="0">
              <a:latin typeface="Bahnschrift" panose="020B0502040204020203" pitchFamily="34" charset="0"/>
            </a:endParaRPr>
          </a:p>
        </p:txBody>
      </p:sp>
      <p:sp>
        <p:nvSpPr>
          <p:cNvPr id="3" name="Subtitle 2">
            <a:extLst>
              <a:ext uri="{FF2B5EF4-FFF2-40B4-BE49-F238E27FC236}">
                <a16:creationId xmlns:a16="http://schemas.microsoft.com/office/drawing/2014/main" id="{B5FED0F0-BB27-42F0-BB0F-272D42644179}"/>
              </a:ext>
            </a:extLst>
          </p:cNvPr>
          <p:cNvSpPr>
            <a:spLocks noGrp="1"/>
          </p:cNvSpPr>
          <p:nvPr>
            <p:ph type="subTitle" idx="1"/>
          </p:nvPr>
        </p:nvSpPr>
        <p:spPr>
          <a:xfrm>
            <a:off x="469074" y="2006929"/>
            <a:ext cx="8651175" cy="3770416"/>
          </a:xfrm>
        </p:spPr>
        <p:txBody>
          <a:bodyPr>
            <a:normAutofit fontScale="70000" lnSpcReduction="20000"/>
          </a:bodyPr>
          <a:lstStyle/>
          <a:p>
            <a:pPr marL="457200" indent="-457200" algn="just">
              <a:buFont typeface="Wingdings" panose="05000000000000000000" pitchFamily="2" charset="2"/>
              <a:buChar char="v"/>
            </a:pPr>
            <a:r>
              <a:rPr lang="en-US" sz="2600" dirty="0"/>
              <a:t>The 3 tools built in this project will empower the management of AHG to make data driven decisions, and  in-turn increase the commercial value of the business.</a:t>
            </a:r>
          </a:p>
          <a:p>
            <a:pPr algn="just"/>
            <a:endParaRPr lang="en-US" sz="2600" dirty="0"/>
          </a:p>
          <a:p>
            <a:pPr marL="457200" indent="-457200" algn="just">
              <a:buFont typeface="Wingdings" panose="05000000000000000000" pitchFamily="2" charset="2"/>
              <a:buChar char="v"/>
            </a:pPr>
            <a:r>
              <a:rPr lang="en-US" sz="2600" dirty="0"/>
              <a:t>The </a:t>
            </a:r>
            <a:r>
              <a:rPr lang="en-US" sz="2600" b="1" dirty="0">
                <a:solidFill>
                  <a:srgbClr val="FFFF00"/>
                </a:solidFill>
              </a:rPr>
              <a:t>Reporting Dashboard </a:t>
            </a:r>
            <a:r>
              <a:rPr lang="en-US" sz="2600" dirty="0"/>
              <a:t>will enable a single window summary of the business activity, which will significantly reduce the decision making time.</a:t>
            </a:r>
          </a:p>
          <a:p>
            <a:pPr algn="just"/>
            <a:endParaRPr lang="en-US" sz="2600" dirty="0"/>
          </a:p>
          <a:p>
            <a:pPr marL="457200" indent="-457200" algn="just">
              <a:buFont typeface="Wingdings" panose="05000000000000000000" pitchFamily="2" charset="2"/>
              <a:buChar char="v"/>
            </a:pPr>
            <a:r>
              <a:rPr lang="en-US" sz="2600" dirty="0"/>
              <a:t>By suggesting products a customer is likely to buy, the </a:t>
            </a:r>
            <a:r>
              <a:rPr lang="en-US" sz="2600" b="1" dirty="0">
                <a:solidFill>
                  <a:srgbClr val="FFFF00"/>
                </a:solidFill>
              </a:rPr>
              <a:t>Recommendation Engine </a:t>
            </a:r>
            <a:r>
              <a:rPr lang="en-US" sz="2600" dirty="0"/>
              <a:t>will increase traffic on AHG website  and also potentially increase the revenue generated through online sales.</a:t>
            </a:r>
          </a:p>
          <a:p>
            <a:pPr algn="just"/>
            <a:endParaRPr lang="en-US" sz="2600" dirty="0"/>
          </a:p>
          <a:p>
            <a:pPr marL="457200" indent="-457200" algn="just">
              <a:buFont typeface="Wingdings" panose="05000000000000000000" pitchFamily="2" charset="2"/>
              <a:buChar char="v"/>
            </a:pPr>
            <a:r>
              <a:rPr lang="en-US" sz="2600" dirty="0"/>
              <a:t>The </a:t>
            </a:r>
            <a:r>
              <a:rPr lang="en-US" sz="2600" b="1" dirty="0">
                <a:solidFill>
                  <a:srgbClr val="FFFF00"/>
                </a:solidFill>
              </a:rPr>
              <a:t>Predictive Model </a:t>
            </a:r>
            <a:r>
              <a:rPr lang="en-US" sz="2600" dirty="0"/>
              <a:t>is estimated to cut loss due to customer churn by up to £793,581 every year.</a:t>
            </a:r>
            <a:endParaRPr lang="en-GB" sz="2600" dirty="0"/>
          </a:p>
          <a:p>
            <a:endParaRPr lang="en-GB" dirty="0"/>
          </a:p>
        </p:txBody>
      </p:sp>
      <p:sp>
        <p:nvSpPr>
          <p:cNvPr id="4" name="Slide Number Placeholder 3">
            <a:extLst>
              <a:ext uri="{FF2B5EF4-FFF2-40B4-BE49-F238E27FC236}">
                <a16:creationId xmlns:a16="http://schemas.microsoft.com/office/drawing/2014/main" id="{3BADC19D-B0A6-4420-8B36-02BA07A5C14A}"/>
              </a:ext>
            </a:extLst>
          </p:cNvPr>
          <p:cNvSpPr>
            <a:spLocks noGrp="1"/>
          </p:cNvSpPr>
          <p:nvPr>
            <p:ph type="sldNum" sz="quarter" idx="12"/>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2056133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2DCD1-8088-4705-AE7A-3B440334A75E}"/>
              </a:ext>
            </a:extLst>
          </p:cNvPr>
          <p:cNvSpPr>
            <a:spLocks noGrp="1"/>
          </p:cNvSpPr>
          <p:nvPr>
            <p:ph type="title"/>
          </p:nvPr>
        </p:nvSpPr>
        <p:spPr/>
        <p:txBody>
          <a:bodyPr>
            <a:normAutofit/>
          </a:bodyPr>
          <a:lstStyle/>
          <a:p>
            <a:r>
              <a:rPr lang="en-US" sz="3600" dirty="0">
                <a:solidFill>
                  <a:srgbClr val="FFFF00"/>
                </a:solidFill>
              </a:rPr>
              <a:t>2D scatter plot for each pair of RFM scores for k = 4.</a:t>
            </a:r>
            <a:endParaRPr lang="en-GB" sz="3600" dirty="0">
              <a:solidFill>
                <a:srgbClr val="FFFF00"/>
              </a:solidFill>
            </a:endParaRPr>
          </a:p>
        </p:txBody>
      </p:sp>
      <p:sp>
        <p:nvSpPr>
          <p:cNvPr id="5" name="Slide Number Placeholder 4">
            <a:extLst>
              <a:ext uri="{FF2B5EF4-FFF2-40B4-BE49-F238E27FC236}">
                <a16:creationId xmlns:a16="http://schemas.microsoft.com/office/drawing/2014/main" id="{FDCC0AD6-DB75-46DD-9466-B7398E4F88C9}"/>
              </a:ext>
            </a:extLst>
          </p:cNvPr>
          <p:cNvSpPr>
            <a:spLocks noGrp="1"/>
          </p:cNvSpPr>
          <p:nvPr>
            <p:ph type="sldNum" sz="quarter" idx="13"/>
          </p:nvPr>
        </p:nvSpPr>
        <p:spPr/>
        <p:txBody>
          <a:bodyPr/>
          <a:lstStyle/>
          <a:p>
            <a:fld id="{294A09A9-5501-47C1-A89A-A340965A2BE2}" type="slidenum">
              <a:rPr lang="en-US" smtClean="0"/>
              <a:pPr/>
              <a:t>30</a:t>
            </a:fld>
            <a:endParaRPr lang="en-US" dirty="0"/>
          </a:p>
        </p:txBody>
      </p:sp>
      <p:pic>
        <p:nvPicPr>
          <p:cNvPr id="6146" name="Picture 2">
            <a:extLst>
              <a:ext uri="{FF2B5EF4-FFF2-40B4-BE49-F238E27FC236}">
                <a16:creationId xmlns:a16="http://schemas.microsoft.com/office/drawing/2014/main" id="{6B90BB8A-4FA8-46BA-BB54-2E79822368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498" y="1706563"/>
            <a:ext cx="11001375"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407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2DCD1-8088-4705-AE7A-3B440334A75E}"/>
              </a:ext>
            </a:extLst>
          </p:cNvPr>
          <p:cNvSpPr>
            <a:spLocks noGrp="1"/>
          </p:cNvSpPr>
          <p:nvPr>
            <p:ph type="title"/>
          </p:nvPr>
        </p:nvSpPr>
        <p:spPr/>
        <p:txBody>
          <a:bodyPr>
            <a:normAutofit/>
          </a:bodyPr>
          <a:lstStyle/>
          <a:p>
            <a:r>
              <a:rPr lang="en-US" sz="3600" dirty="0">
                <a:solidFill>
                  <a:srgbClr val="FFFF00"/>
                </a:solidFill>
              </a:rPr>
              <a:t>3D scatter plot using </a:t>
            </a:r>
            <a:r>
              <a:rPr lang="en-US" sz="3600" dirty="0" err="1">
                <a:solidFill>
                  <a:srgbClr val="FFFF00"/>
                </a:solidFill>
              </a:rPr>
              <a:t>Plotly</a:t>
            </a:r>
            <a:r>
              <a:rPr lang="en-US" sz="3600" dirty="0">
                <a:solidFill>
                  <a:srgbClr val="FFFF00"/>
                </a:solidFill>
              </a:rPr>
              <a:t> for a better view k = 4.</a:t>
            </a:r>
            <a:endParaRPr lang="en-GB" sz="4000" dirty="0">
              <a:solidFill>
                <a:srgbClr val="FFFF00"/>
              </a:solidFill>
            </a:endParaRPr>
          </a:p>
        </p:txBody>
      </p:sp>
      <p:sp>
        <p:nvSpPr>
          <p:cNvPr id="5" name="Slide Number Placeholder 4">
            <a:extLst>
              <a:ext uri="{FF2B5EF4-FFF2-40B4-BE49-F238E27FC236}">
                <a16:creationId xmlns:a16="http://schemas.microsoft.com/office/drawing/2014/main" id="{FDCC0AD6-DB75-46DD-9466-B7398E4F88C9}"/>
              </a:ext>
            </a:extLst>
          </p:cNvPr>
          <p:cNvSpPr>
            <a:spLocks noGrp="1"/>
          </p:cNvSpPr>
          <p:nvPr>
            <p:ph type="sldNum" sz="quarter" idx="13"/>
          </p:nvPr>
        </p:nvSpPr>
        <p:spPr/>
        <p:txBody>
          <a:bodyPr/>
          <a:lstStyle/>
          <a:p>
            <a:fld id="{294A09A9-5501-47C1-A89A-A340965A2BE2}" type="slidenum">
              <a:rPr lang="en-US" smtClean="0"/>
              <a:pPr/>
              <a:t>31</a:t>
            </a:fld>
            <a:endParaRPr lang="en-US" dirty="0"/>
          </a:p>
        </p:txBody>
      </p:sp>
      <p:pic>
        <p:nvPicPr>
          <p:cNvPr id="6" name="Picture 5">
            <a:extLst>
              <a:ext uri="{FF2B5EF4-FFF2-40B4-BE49-F238E27FC236}">
                <a16:creationId xmlns:a16="http://schemas.microsoft.com/office/drawing/2014/main" id="{40532FF9-F220-4F9D-8858-367F0D23B7B9}"/>
              </a:ext>
            </a:extLst>
          </p:cNvPr>
          <p:cNvPicPr>
            <a:picLocks noChangeAspect="1"/>
          </p:cNvPicPr>
          <p:nvPr/>
        </p:nvPicPr>
        <p:blipFill>
          <a:blip r:embed="rId2"/>
          <a:stretch>
            <a:fillRect/>
          </a:stretch>
        </p:blipFill>
        <p:spPr>
          <a:xfrm>
            <a:off x="2844140" y="1809667"/>
            <a:ext cx="6014852" cy="4351538"/>
          </a:xfrm>
          <a:prstGeom prst="rect">
            <a:avLst/>
          </a:prstGeom>
          <a:ln>
            <a:noFill/>
          </a:ln>
          <a:effectLst>
            <a:softEdge rad="112500"/>
          </a:effectLst>
        </p:spPr>
      </p:pic>
    </p:spTree>
    <p:extLst>
      <p:ext uri="{BB962C8B-B14F-4D97-AF65-F5344CB8AC3E}">
        <p14:creationId xmlns:p14="http://schemas.microsoft.com/office/powerpoint/2010/main" val="1123102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FA70-38AE-46F3-B354-7D6194C8CFDD}"/>
              </a:ext>
            </a:extLst>
          </p:cNvPr>
          <p:cNvSpPr>
            <a:spLocks noGrp="1"/>
          </p:cNvSpPr>
          <p:nvPr>
            <p:ph type="title"/>
          </p:nvPr>
        </p:nvSpPr>
        <p:spPr>
          <a:xfrm>
            <a:off x="309748" y="50597"/>
            <a:ext cx="11430000" cy="1325563"/>
          </a:xfrm>
        </p:spPr>
        <p:txBody>
          <a:bodyPr/>
          <a:lstStyle/>
          <a:p>
            <a:pPr algn="l"/>
            <a:r>
              <a:rPr lang="en-US" b="1" dirty="0">
                <a:solidFill>
                  <a:srgbClr val="FFFF00"/>
                </a:solidFill>
                <a:latin typeface="Bahnschrift Light SemiCondensed" panose="020B0502040204020203" pitchFamily="34" charset="0"/>
              </a:rPr>
              <a:t>EDA based on the calculated RFM Scores</a:t>
            </a:r>
            <a:endParaRPr lang="en-GB" dirty="0"/>
          </a:p>
        </p:txBody>
      </p:sp>
      <p:sp>
        <p:nvSpPr>
          <p:cNvPr id="4" name="Slide Number Placeholder 3">
            <a:extLst>
              <a:ext uri="{FF2B5EF4-FFF2-40B4-BE49-F238E27FC236}">
                <a16:creationId xmlns:a16="http://schemas.microsoft.com/office/drawing/2014/main" id="{F7311F43-D443-477E-8ADB-747918320B59}"/>
              </a:ext>
            </a:extLst>
          </p:cNvPr>
          <p:cNvSpPr>
            <a:spLocks noGrp="1"/>
          </p:cNvSpPr>
          <p:nvPr>
            <p:ph type="sldNum" sz="quarter" idx="13"/>
          </p:nvPr>
        </p:nvSpPr>
        <p:spPr/>
        <p:txBody>
          <a:bodyPr/>
          <a:lstStyle/>
          <a:p>
            <a:fld id="{294A09A9-5501-47C1-A89A-A340965A2BE2}" type="slidenum">
              <a:rPr lang="en-US" smtClean="0"/>
              <a:pPr/>
              <a:t>32</a:t>
            </a:fld>
            <a:endParaRPr lang="en-US" dirty="0"/>
          </a:p>
        </p:txBody>
      </p:sp>
      <p:sp>
        <p:nvSpPr>
          <p:cNvPr id="6" name="TextBox 5">
            <a:extLst>
              <a:ext uri="{FF2B5EF4-FFF2-40B4-BE49-F238E27FC236}">
                <a16:creationId xmlns:a16="http://schemas.microsoft.com/office/drawing/2014/main" id="{0626E179-88B9-4DF7-B9E3-E25A3D1F2693}"/>
              </a:ext>
            </a:extLst>
          </p:cNvPr>
          <p:cNvSpPr txBox="1"/>
          <p:nvPr/>
        </p:nvSpPr>
        <p:spPr>
          <a:xfrm>
            <a:off x="268184" y="777833"/>
            <a:ext cx="4671952" cy="7017306"/>
          </a:xfrm>
          <a:prstGeom prst="rect">
            <a:avLst/>
          </a:prstGeom>
          <a:noFill/>
        </p:spPr>
        <p:txBody>
          <a:bodyPr wrap="square">
            <a:spAutoFit/>
          </a:bodyPr>
          <a:lstStyle/>
          <a:p>
            <a:pPr algn="l"/>
            <a:endParaRPr lang="en-US" dirty="0">
              <a:latin typeface="system-ui"/>
            </a:endParaRPr>
          </a:p>
          <a:p>
            <a:pPr algn="l"/>
            <a:r>
              <a:rPr lang="en-US" b="0" i="0" dirty="0" err="1">
                <a:solidFill>
                  <a:schemeClr val="bg1"/>
                </a:solidFill>
                <a:effectLst/>
                <a:latin typeface="system-ui"/>
              </a:rPr>
              <a:t>Threshhold</a:t>
            </a:r>
            <a:r>
              <a:rPr lang="en-US" b="0" i="0" dirty="0">
                <a:solidFill>
                  <a:schemeClr val="bg1"/>
                </a:solidFill>
                <a:effectLst/>
                <a:latin typeface="system-ui"/>
              </a:rPr>
              <a:t> for segmentation was defined:</a:t>
            </a:r>
          </a:p>
          <a:p>
            <a:pPr algn="l"/>
            <a:endParaRPr lang="en-US" b="0" i="0" dirty="0">
              <a:solidFill>
                <a:schemeClr val="bg1"/>
              </a:solidFill>
              <a:effectLst/>
              <a:latin typeface="system-ui"/>
            </a:endParaRPr>
          </a:p>
          <a:p>
            <a:pPr algn="l"/>
            <a:r>
              <a:rPr lang="en-US" dirty="0" err="1">
                <a:solidFill>
                  <a:schemeClr val="bg1"/>
                </a:solidFill>
                <a:latin typeface="system-ui"/>
              </a:rPr>
              <a:t>High_risk_threshold</a:t>
            </a:r>
            <a:r>
              <a:rPr lang="en-US" dirty="0">
                <a:solidFill>
                  <a:schemeClr val="bg1"/>
                </a:solidFill>
                <a:latin typeface="system-ui"/>
              </a:rPr>
              <a:t> was defined based on 33% quantile of the RFM score while </a:t>
            </a:r>
            <a:r>
              <a:rPr lang="en-US" dirty="0" err="1">
                <a:solidFill>
                  <a:schemeClr val="bg1"/>
                </a:solidFill>
                <a:latin typeface="system-ui"/>
              </a:rPr>
              <a:t>low_risk_threshold</a:t>
            </a:r>
            <a:r>
              <a:rPr lang="en-US" dirty="0">
                <a:solidFill>
                  <a:schemeClr val="bg1"/>
                </a:solidFill>
                <a:latin typeface="system-ui"/>
              </a:rPr>
              <a:t> was based on 67% quantile of the RFM Score for each customer.</a:t>
            </a:r>
            <a:endParaRPr lang="en-US" b="0" i="0" dirty="0">
              <a:solidFill>
                <a:schemeClr val="bg1"/>
              </a:solidFill>
              <a:effectLst/>
              <a:latin typeface="system-ui"/>
            </a:endParaRPr>
          </a:p>
          <a:p>
            <a:pPr algn="l"/>
            <a:endParaRPr lang="en-US" dirty="0">
              <a:solidFill>
                <a:schemeClr val="bg1"/>
              </a:solidFill>
              <a:latin typeface="system-ui"/>
            </a:endParaRPr>
          </a:p>
          <a:p>
            <a:pPr algn="l"/>
            <a:endParaRPr lang="en-US" b="0" i="0" dirty="0">
              <a:solidFill>
                <a:schemeClr val="bg1"/>
              </a:solidFill>
              <a:effectLst/>
              <a:latin typeface="system-ui"/>
            </a:endParaRPr>
          </a:p>
          <a:p>
            <a:pPr algn="l"/>
            <a:r>
              <a:rPr lang="en-US" b="0" i="0" dirty="0">
                <a:solidFill>
                  <a:schemeClr val="bg1"/>
                </a:solidFill>
                <a:effectLst/>
                <a:latin typeface="system-ui"/>
              </a:rPr>
              <a:t>Our focus is on the high risk customers, which was eventually ranked after categorizing our customers into High, Medium, and Low risk based on RFM score.</a:t>
            </a:r>
          </a:p>
          <a:p>
            <a:pPr algn="l"/>
            <a:endParaRPr lang="en-US" dirty="0">
              <a:solidFill>
                <a:schemeClr val="bg1"/>
              </a:solidFill>
              <a:latin typeface="system-ui"/>
            </a:endParaRPr>
          </a:p>
          <a:p>
            <a:pPr algn="l"/>
            <a:r>
              <a:rPr lang="en-US" b="0" i="0" dirty="0">
                <a:solidFill>
                  <a:schemeClr val="bg1"/>
                </a:solidFill>
                <a:effectLst/>
                <a:latin typeface="system-ui"/>
              </a:rPr>
              <a:t>The ranking was now visualized for each categorical variables based on mean churn rate.</a:t>
            </a:r>
          </a:p>
          <a:p>
            <a:pPr algn="l"/>
            <a:endParaRPr lang="en-US" dirty="0">
              <a:solidFill>
                <a:schemeClr val="bg1"/>
              </a:solidFill>
              <a:latin typeface="system-ui"/>
            </a:endParaRPr>
          </a:p>
          <a:p>
            <a:pPr algn="l"/>
            <a:r>
              <a:rPr lang="en-US" dirty="0">
                <a:solidFill>
                  <a:schemeClr val="bg1"/>
                </a:solidFill>
                <a:latin typeface="system-ui"/>
              </a:rPr>
              <a:t>Two categorical variables were also visualized .</a:t>
            </a:r>
          </a:p>
          <a:p>
            <a:pPr algn="l"/>
            <a:endParaRPr lang="en-US" b="0" i="0" dirty="0">
              <a:solidFill>
                <a:schemeClr val="bg1"/>
              </a:solidFill>
              <a:effectLst/>
              <a:latin typeface="system-ui"/>
            </a:endParaRPr>
          </a:p>
          <a:p>
            <a:pPr algn="l"/>
            <a:r>
              <a:rPr lang="en-US" dirty="0">
                <a:solidFill>
                  <a:schemeClr val="bg1"/>
                </a:solidFill>
                <a:latin typeface="system-ui"/>
              </a:rPr>
              <a:t>This was necessary so as to know the cluster of customers to target.</a:t>
            </a:r>
            <a:endParaRPr lang="en-US" b="0" i="0" dirty="0">
              <a:solidFill>
                <a:schemeClr val="bg1"/>
              </a:solidFill>
              <a:effectLst/>
              <a:latin typeface="system-ui"/>
            </a:endParaRPr>
          </a:p>
          <a:p>
            <a:pPr algn="l"/>
            <a:endParaRPr lang="en-US" dirty="0">
              <a:solidFill>
                <a:schemeClr val="bg1"/>
              </a:solidFill>
              <a:latin typeface="system-ui"/>
            </a:endParaRPr>
          </a:p>
          <a:p>
            <a:pPr algn="l"/>
            <a:endParaRPr lang="en-US" b="0" i="0" dirty="0">
              <a:solidFill>
                <a:schemeClr val="bg1"/>
              </a:solidFill>
              <a:effectLst/>
              <a:latin typeface="system-ui"/>
            </a:endParaRPr>
          </a:p>
          <a:p>
            <a:endParaRPr lang="en-US" dirty="0">
              <a:solidFill>
                <a:schemeClr val="bg1"/>
              </a:solidFill>
              <a:latin typeface="system-ui"/>
            </a:endParaRPr>
          </a:p>
          <a:p>
            <a:endParaRPr lang="en-US" dirty="0">
              <a:solidFill>
                <a:schemeClr val="bg1"/>
              </a:solidFill>
              <a:latin typeface="system-ui"/>
            </a:endParaRPr>
          </a:p>
        </p:txBody>
      </p:sp>
      <p:pic>
        <p:nvPicPr>
          <p:cNvPr id="7" name="Picture 6">
            <a:extLst>
              <a:ext uri="{FF2B5EF4-FFF2-40B4-BE49-F238E27FC236}">
                <a16:creationId xmlns:a16="http://schemas.microsoft.com/office/drawing/2014/main" id="{63827375-B532-4488-A56B-0303ACA76458}"/>
              </a:ext>
            </a:extLst>
          </p:cNvPr>
          <p:cNvPicPr>
            <a:picLocks noChangeAspect="1"/>
          </p:cNvPicPr>
          <p:nvPr/>
        </p:nvPicPr>
        <p:blipFill>
          <a:blip r:embed="rId2"/>
          <a:stretch>
            <a:fillRect/>
          </a:stretch>
        </p:blipFill>
        <p:spPr>
          <a:xfrm>
            <a:off x="4981700" y="1151183"/>
            <a:ext cx="6799612" cy="3058619"/>
          </a:xfrm>
          <a:prstGeom prst="rect">
            <a:avLst/>
          </a:prstGeom>
        </p:spPr>
      </p:pic>
    </p:spTree>
    <p:extLst>
      <p:ext uri="{BB962C8B-B14F-4D97-AF65-F5344CB8AC3E}">
        <p14:creationId xmlns:p14="http://schemas.microsoft.com/office/powerpoint/2010/main" val="3516093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FA70-38AE-46F3-B354-7D6194C8CFDD}"/>
              </a:ext>
            </a:extLst>
          </p:cNvPr>
          <p:cNvSpPr>
            <a:spLocks noGrp="1"/>
          </p:cNvSpPr>
          <p:nvPr>
            <p:ph type="title"/>
          </p:nvPr>
        </p:nvSpPr>
        <p:spPr>
          <a:xfrm>
            <a:off x="309748" y="50597"/>
            <a:ext cx="11430000" cy="1325563"/>
          </a:xfrm>
        </p:spPr>
        <p:txBody>
          <a:bodyPr/>
          <a:lstStyle/>
          <a:p>
            <a:pPr algn="l"/>
            <a:r>
              <a:rPr lang="en-US" b="1" dirty="0">
                <a:solidFill>
                  <a:srgbClr val="FFFF00"/>
                </a:solidFill>
                <a:latin typeface="Bahnschrift Light SemiCondensed" panose="020B0502040204020203" pitchFamily="34" charset="0"/>
              </a:rPr>
              <a:t>EDA based on the calculated RFM Scores</a:t>
            </a:r>
            <a:endParaRPr lang="en-GB" dirty="0"/>
          </a:p>
        </p:txBody>
      </p:sp>
      <p:sp>
        <p:nvSpPr>
          <p:cNvPr id="4" name="Slide Number Placeholder 3">
            <a:extLst>
              <a:ext uri="{FF2B5EF4-FFF2-40B4-BE49-F238E27FC236}">
                <a16:creationId xmlns:a16="http://schemas.microsoft.com/office/drawing/2014/main" id="{F7311F43-D443-477E-8ADB-747918320B59}"/>
              </a:ext>
            </a:extLst>
          </p:cNvPr>
          <p:cNvSpPr>
            <a:spLocks noGrp="1"/>
          </p:cNvSpPr>
          <p:nvPr>
            <p:ph type="sldNum" sz="quarter" idx="13"/>
          </p:nvPr>
        </p:nvSpPr>
        <p:spPr/>
        <p:txBody>
          <a:bodyPr/>
          <a:lstStyle/>
          <a:p>
            <a:fld id="{294A09A9-5501-47C1-A89A-A340965A2BE2}" type="slidenum">
              <a:rPr lang="en-US" smtClean="0"/>
              <a:pPr/>
              <a:t>33</a:t>
            </a:fld>
            <a:endParaRPr lang="en-US" dirty="0"/>
          </a:p>
        </p:txBody>
      </p:sp>
      <p:sp>
        <p:nvSpPr>
          <p:cNvPr id="6" name="TextBox 5">
            <a:extLst>
              <a:ext uri="{FF2B5EF4-FFF2-40B4-BE49-F238E27FC236}">
                <a16:creationId xmlns:a16="http://schemas.microsoft.com/office/drawing/2014/main" id="{0626E179-88B9-4DF7-B9E3-E25A3D1F2693}"/>
              </a:ext>
            </a:extLst>
          </p:cNvPr>
          <p:cNvSpPr txBox="1"/>
          <p:nvPr/>
        </p:nvSpPr>
        <p:spPr>
          <a:xfrm>
            <a:off x="7759346" y="1202479"/>
            <a:ext cx="3904202" cy="2031325"/>
          </a:xfrm>
          <a:prstGeom prst="rect">
            <a:avLst/>
          </a:prstGeom>
          <a:noFill/>
        </p:spPr>
        <p:txBody>
          <a:bodyPr wrap="square">
            <a:spAutoFit/>
          </a:bodyPr>
          <a:lstStyle/>
          <a:p>
            <a:pPr algn="l"/>
            <a:r>
              <a:rPr lang="en-US" b="1" i="0" dirty="0">
                <a:effectLst/>
                <a:highlight>
                  <a:srgbClr val="FFFF00"/>
                </a:highlight>
                <a:latin typeface="system-ui"/>
              </a:rPr>
              <a:t>Age group EDA based on RFM score</a:t>
            </a:r>
          </a:p>
          <a:p>
            <a:pPr algn="l"/>
            <a:endParaRPr lang="en-US" b="0" i="0" dirty="0">
              <a:effectLst/>
              <a:latin typeface="system-ui"/>
            </a:endParaRPr>
          </a:p>
          <a:p>
            <a:pPr algn="l"/>
            <a:r>
              <a:rPr lang="en-US" dirty="0">
                <a:solidFill>
                  <a:schemeClr val="bg1"/>
                </a:solidFill>
                <a:latin typeface="system-ui"/>
              </a:rPr>
              <a:t>From our EDA, the age group with the highest risk of churning is the 31-40 age group.</a:t>
            </a:r>
          </a:p>
          <a:p>
            <a:endParaRPr lang="en-US" dirty="0">
              <a:solidFill>
                <a:schemeClr val="bg1"/>
              </a:solidFill>
              <a:latin typeface="system-ui"/>
            </a:endParaRPr>
          </a:p>
          <a:p>
            <a:endParaRPr lang="en-US" dirty="0">
              <a:solidFill>
                <a:schemeClr val="bg1"/>
              </a:solidFill>
              <a:latin typeface="system-ui"/>
            </a:endParaRPr>
          </a:p>
        </p:txBody>
      </p:sp>
      <p:pic>
        <p:nvPicPr>
          <p:cNvPr id="7170" name="Picture 2">
            <a:extLst>
              <a:ext uri="{FF2B5EF4-FFF2-40B4-BE49-F238E27FC236}">
                <a16:creationId xmlns:a16="http://schemas.microsoft.com/office/drawing/2014/main" id="{C6606C3D-F14C-4FFE-AAF0-FC08BB51F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452" y="1888586"/>
            <a:ext cx="6697684" cy="4538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171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FA70-38AE-46F3-B354-7D6194C8CFDD}"/>
              </a:ext>
            </a:extLst>
          </p:cNvPr>
          <p:cNvSpPr>
            <a:spLocks noGrp="1"/>
          </p:cNvSpPr>
          <p:nvPr>
            <p:ph type="title"/>
          </p:nvPr>
        </p:nvSpPr>
        <p:spPr>
          <a:xfrm>
            <a:off x="309748" y="50597"/>
            <a:ext cx="11430000" cy="1325563"/>
          </a:xfrm>
        </p:spPr>
        <p:txBody>
          <a:bodyPr/>
          <a:lstStyle/>
          <a:p>
            <a:pPr algn="l"/>
            <a:r>
              <a:rPr lang="en-US" b="1" dirty="0">
                <a:solidFill>
                  <a:srgbClr val="FFFF00"/>
                </a:solidFill>
                <a:latin typeface="Bahnschrift Light SemiCondensed" panose="020B0502040204020203" pitchFamily="34" charset="0"/>
              </a:rPr>
              <a:t>EDA based on the calculated RFM Scores</a:t>
            </a:r>
            <a:endParaRPr lang="en-GB" dirty="0"/>
          </a:p>
        </p:txBody>
      </p:sp>
      <p:sp>
        <p:nvSpPr>
          <p:cNvPr id="4" name="Slide Number Placeholder 3">
            <a:extLst>
              <a:ext uri="{FF2B5EF4-FFF2-40B4-BE49-F238E27FC236}">
                <a16:creationId xmlns:a16="http://schemas.microsoft.com/office/drawing/2014/main" id="{F7311F43-D443-477E-8ADB-747918320B59}"/>
              </a:ext>
            </a:extLst>
          </p:cNvPr>
          <p:cNvSpPr>
            <a:spLocks noGrp="1"/>
          </p:cNvSpPr>
          <p:nvPr>
            <p:ph type="sldNum" sz="quarter" idx="13"/>
          </p:nvPr>
        </p:nvSpPr>
        <p:spPr/>
        <p:txBody>
          <a:bodyPr/>
          <a:lstStyle/>
          <a:p>
            <a:fld id="{294A09A9-5501-47C1-A89A-A340965A2BE2}" type="slidenum">
              <a:rPr lang="en-US" smtClean="0"/>
              <a:pPr/>
              <a:t>34</a:t>
            </a:fld>
            <a:endParaRPr lang="en-US" dirty="0"/>
          </a:p>
        </p:txBody>
      </p:sp>
      <p:sp>
        <p:nvSpPr>
          <p:cNvPr id="6" name="TextBox 5">
            <a:extLst>
              <a:ext uri="{FF2B5EF4-FFF2-40B4-BE49-F238E27FC236}">
                <a16:creationId xmlns:a16="http://schemas.microsoft.com/office/drawing/2014/main" id="{0626E179-88B9-4DF7-B9E3-E25A3D1F2693}"/>
              </a:ext>
            </a:extLst>
          </p:cNvPr>
          <p:cNvSpPr txBox="1"/>
          <p:nvPr/>
        </p:nvSpPr>
        <p:spPr>
          <a:xfrm>
            <a:off x="7759346" y="1202479"/>
            <a:ext cx="3904202" cy="2308324"/>
          </a:xfrm>
          <a:prstGeom prst="rect">
            <a:avLst/>
          </a:prstGeom>
          <a:noFill/>
        </p:spPr>
        <p:txBody>
          <a:bodyPr wrap="square">
            <a:spAutoFit/>
          </a:bodyPr>
          <a:lstStyle/>
          <a:p>
            <a:pPr algn="l"/>
            <a:r>
              <a:rPr lang="en-US" b="1" dirty="0">
                <a:highlight>
                  <a:srgbClr val="FFFF00"/>
                </a:highlight>
                <a:latin typeface="system-ui"/>
              </a:rPr>
              <a:t>Gender </a:t>
            </a:r>
            <a:r>
              <a:rPr lang="en-US" b="1" i="0" dirty="0">
                <a:effectLst/>
                <a:highlight>
                  <a:srgbClr val="FFFF00"/>
                </a:highlight>
                <a:latin typeface="system-ui"/>
              </a:rPr>
              <a:t>EDA based on RFM score.</a:t>
            </a:r>
          </a:p>
          <a:p>
            <a:pPr algn="l"/>
            <a:endParaRPr lang="en-US" b="0" i="0" dirty="0">
              <a:effectLst/>
              <a:latin typeface="system-ui"/>
            </a:endParaRPr>
          </a:p>
          <a:p>
            <a:pPr algn="l"/>
            <a:r>
              <a:rPr lang="en-US" dirty="0">
                <a:solidFill>
                  <a:schemeClr val="bg1"/>
                </a:solidFill>
                <a:latin typeface="system-ui"/>
              </a:rPr>
              <a:t>From our EDA, </a:t>
            </a:r>
            <a:r>
              <a:rPr lang="en-US" b="1" i="1" dirty="0">
                <a:solidFill>
                  <a:schemeClr val="bg1"/>
                </a:solidFill>
                <a:latin typeface="system-ui"/>
              </a:rPr>
              <a:t>Female customers </a:t>
            </a:r>
            <a:r>
              <a:rPr lang="en-US" dirty="0">
                <a:solidFill>
                  <a:schemeClr val="bg1"/>
                </a:solidFill>
                <a:latin typeface="system-ui"/>
              </a:rPr>
              <a:t>has the highest risk of churning as against </a:t>
            </a:r>
            <a:r>
              <a:rPr lang="en-US" b="1" i="1" dirty="0">
                <a:solidFill>
                  <a:schemeClr val="bg1"/>
                </a:solidFill>
                <a:latin typeface="system-ui"/>
              </a:rPr>
              <a:t>Male customers </a:t>
            </a:r>
            <a:r>
              <a:rPr lang="en-US" dirty="0">
                <a:solidFill>
                  <a:schemeClr val="bg1"/>
                </a:solidFill>
                <a:latin typeface="system-ui"/>
              </a:rPr>
              <a:t>when </a:t>
            </a:r>
            <a:r>
              <a:rPr lang="en-US" dirty="0" err="1">
                <a:solidFill>
                  <a:schemeClr val="bg1"/>
                </a:solidFill>
                <a:latin typeface="system-ui"/>
              </a:rPr>
              <a:t>analysed</a:t>
            </a:r>
            <a:r>
              <a:rPr lang="en-US" dirty="0">
                <a:solidFill>
                  <a:schemeClr val="bg1"/>
                </a:solidFill>
                <a:latin typeface="system-ui"/>
              </a:rPr>
              <a:t> based on only churn.</a:t>
            </a:r>
          </a:p>
          <a:p>
            <a:endParaRPr lang="en-US" dirty="0">
              <a:solidFill>
                <a:schemeClr val="bg1"/>
              </a:solidFill>
              <a:latin typeface="system-ui"/>
            </a:endParaRPr>
          </a:p>
          <a:p>
            <a:endParaRPr lang="en-US" dirty="0">
              <a:solidFill>
                <a:schemeClr val="bg1"/>
              </a:solidFill>
              <a:latin typeface="system-ui"/>
            </a:endParaRPr>
          </a:p>
        </p:txBody>
      </p:sp>
      <p:pic>
        <p:nvPicPr>
          <p:cNvPr id="8196" name="Picture 4">
            <a:extLst>
              <a:ext uri="{FF2B5EF4-FFF2-40B4-BE49-F238E27FC236}">
                <a16:creationId xmlns:a16="http://schemas.microsoft.com/office/drawing/2014/main" id="{92DCD736-FAF8-4C62-99AF-5ED87B1C4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86" y="1662545"/>
            <a:ext cx="7113281" cy="466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806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FA70-38AE-46F3-B354-7D6194C8CFDD}"/>
              </a:ext>
            </a:extLst>
          </p:cNvPr>
          <p:cNvSpPr>
            <a:spLocks noGrp="1"/>
          </p:cNvSpPr>
          <p:nvPr>
            <p:ph type="title"/>
          </p:nvPr>
        </p:nvSpPr>
        <p:spPr>
          <a:xfrm>
            <a:off x="309748" y="50597"/>
            <a:ext cx="11430000" cy="1325563"/>
          </a:xfrm>
        </p:spPr>
        <p:txBody>
          <a:bodyPr/>
          <a:lstStyle/>
          <a:p>
            <a:pPr algn="l"/>
            <a:r>
              <a:rPr lang="en-US" b="1" dirty="0">
                <a:solidFill>
                  <a:srgbClr val="FFFF00"/>
                </a:solidFill>
                <a:latin typeface="Bahnschrift Light SemiCondensed" panose="020B0502040204020203" pitchFamily="34" charset="0"/>
              </a:rPr>
              <a:t>EDA based on the calculated RFM Scores</a:t>
            </a:r>
            <a:endParaRPr lang="en-GB" dirty="0"/>
          </a:p>
        </p:txBody>
      </p:sp>
      <p:sp>
        <p:nvSpPr>
          <p:cNvPr id="4" name="Slide Number Placeholder 3">
            <a:extLst>
              <a:ext uri="{FF2B5EF4-FFF2-40B4-BE49-F238E27FC236}">
                <a16:creationId xmlns:a16="http://schemas.microsoft.com/office/drawing/2014/main" id="{F7311F43-D443-477E-8ADB-747918320B59}"/>
              </a:ext>
            </a:extLst>
          </p:cNvPr>
          <p:cNvSpPr>
            <a:spLocks noGrp="1"/>
          </p:cNvSpPr>
          <p:nvPr>
            <p:ph type="sldNum" sz="quarter" idx="13"/>
          </p:nvPr>
        </p:nvSpPr>
        <p:spPr/>
        <p:txBody>
          <a:bodyPr/>
          <a:lstStyle/>
          <a:p>
            <a:fld id="{294A09A9-5501-47C1-A89A-A340965A2BE2}" type="slidenum">
              <a:rPr lang="en-US" smtClean="0"/>
              <a:pPr/>
              <a:t>35</a:t>
            </a:fld>
            <a:endParaRPr lang="en-US" dirty="0"/>
          </a:p>
        </p:txBody>
      </p:sp>
      <p:sp>
        <p:nvSpPr>
          <p:cNvPr id="6" name="TextBox 5">
            <a:extLst>
              <a:ext uri="{FF2B5EF4-FFF2-40B4-BE49-F238E27FC236}">
                <a16:creationId xmlns:a16="http://schemas.microsoft.com/office/drawing/2014/main" id="{0626E179-88B9-4DF7-B9E3-E25A3D1F2693}"/>
              </a:ext>
            </a:extLst>
          </p:cNvPr>
          <p:cNvSpPr txBox="1"/>
          <p:nvPr/>
        </p:nvSpPr>
        <p:spPr>
          <a:xfrm>
            <a:off x="7759346" y="1202479"/>
            <a:ext cx="3904202" cy="2308324"/>
          </a:xfrm>
          <a:prstGeom prst="rect">
            <a:avLst/>
          </a:prstGeom>
          <a:noFill/>
        </p:spPr>
        <p:txBody>
          <a:bodyPr wrap="square">
            <a:spAutoFit/>
          </a:bodyPr>
          <a:lstStyle/>
          <a:p>
            <a:pPr algn="l"/>
            <a:r>
              <a:rPr lang="en-US" b="1" i="0" dirty="0" err="1">
                <a:effectLst/>
                <a:highlight>
                  <a:srgbClr val="FFFF00"/>
                </a:highlight>
                <a:latin typeface="system-ui"/>
              </a:rPr>
              <a:t>TotalChild</a:t>
            </a:r>
            <a:r>
              <a:rPr lang="en-US" b="1" dirty="0" err="1">
                <a:highlight>
                  <a:srgbClr val="FFFF00"/>
                </a:highlight>
                <a:latin typeface="system-ui"/>
              </a:rPr>
              <a:t>ren</a:t>
            </a:r>
            <a:r>
              <a:rPr lang="en-US" b="1" i="0" dirty="0">
                <a:effectLst/>
                <a:highlight>
                  <a:srgbClr val="FFFF00"/>
                </a:highlight>
                <a:latin typeface="system-ui"/>
              </a:rPr>
              <a:t> EDA based on RFM score.</a:t>
            </a:r>
          </a:p>
          <a:p>
            <a:pPr algn="l"/>
            <a:endParaRPr lang="en-US" b="0" i="0" dirty="0">
              <a:effectLst/>
              <a:latin typeface="system-ui"/>
            </a:endParaRPr>
          </a:p>
          <a:p>
            <a:pPr algn="l"/>
            <a:r>
              <a:rPr lang="en-US" dirty="0">
                <a:solidFill>
                  <a:schemeClr val="bg1"/>
                </a:solidFill>
                <a:latin typeface="system-ui"/>
              </a:rPr>
              <a:t>From our EDA, the customers with </a:t>
            </a:r>
            <a:r>
              <a:rPr lang="en-US" b="1" i="1" dirty="0">
                <a:solidFill>
                  <a:schemeClr val="bg1"/>
                </a:solidFill>
                <a:latin typeface="system-ui"/>
              </a:rPr>
              <a:t>no kids</a:t>
            </a:r>
            <a:r>
              <a:rPr lang="en-US" dirty="0">
                <a:solidFill>
                  <a:schemeClr val="bg1"/>
                </a:solidFill>
                <a:latin typeface="system-ui"/>
              </a:rPr>
              <a:t> has the highest risk of churning  which is also different from </a:t>
            </a:r>
            <a:r>
              <a:rPr lang="en-US" b="1" i="1" dirty="0">
                <a:solidFill>
                  <a:schemeClr val="bg1"/>
                </a:solidFill>
                <a:latin typeface="system-ui"/>
              </a:rPr>
              <a:t>1-2 kids</a:t>
            </a:r>
            <a:r>
              <a:rPr lang="en-US" dirty="0">
                <a:solidFill>
                  <a:schemeClr val="bg1"/>
                </a:solidFill>
                <a:latin typeface="system-ui"/>
              </a:rPr>
              <a:t> when </a:t>
            </a:r>
            <a:r>
              <a:rPr lang="en-US" dirty="0" err="1">
                <a:solidFill>
                  <a:schemeClr val="bg1"/>
                </a:solidFill>
                <a:latin typeface="system-ui"/>
              </a:rPr>
              <a:t>analysed</a:t>
            </a:r>
            <a:r>
              <a:rPr lang="en-US" dirty="0">
                <a:solidFill>
                  <a:schemeClr val="bg1"/>
                </a:solidFill>
                <a:latin typeface="system-ui"/>
              </a:rPr>
              <a:t> based on only churn.</a:t>
            </a:r>
          </a:p>
          <a:p>
            <a:endParaRPr lang="en-US" dirty="0">
              <a:solidFill>
                <a:schemeClr val="bg1"/>
              </a:solidFill>
              <a:latin typeface="system-ui"/>
            </a:endParaRPr>
          </a:p>
          <a:p>
            <a:endParaRPr lang="en-US" dirty="0">
              <a:solidFill>
                <a:schemeClr val="bg1"/>
              </a:solidFill>
              <a:latin typeface="system-ui"/>
            </a:endParaRPr>
          </a:p>
        </p:txBody>
      </p:sp>
      <p:pic>
        <p:nvPicPr>
          <p:cNvPr id="9218" name="Picture 2">
            <a:extLst>
              <a:ext uri="{FF2B5EF4-FFF2-40B4-BE49-F238E27FC236}">
                <a16:creationId xmlns:a16="http://schemas.microsoft.com/office/drawing/2014/main" id="{3C1DB806-F75B-4499-846A-5660A065AB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87" y="1739725"/>
            <a:ext cx="6439052" cy="4439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331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FA70-38AE-46F3-B354-7D6194C8CFDD}"/>
              </a:ext>
            </a:extLst>
          </p:cNvPr>
          <p:cNvSpPr>
            <a:spLocks noGrp="1"/>
          </p:cNvSpPr>
          <p:nvPr>
            <p:ph type="title"/>
          </p:nvPr>
        </p:nvSpPr>
        <p:spPr>
          <a:xfrm>
            <a:off x="309748" y="50597"/>
            <a:ext cx="11430000" cy="1325563"/>
          </a:xfrm>
        </p:spPr>
        <p:txBody>
          <a:bodyPr/>
          <a:lstStyle/>
          <a:p>
            <a:pPr algn="l"/>
            <a:r>
              <a:rPr lang="en-US" b="1" dirty="0">
                <a:solidFill>
                  <a:srgbClr val="FFFF00"/>
                </a:solidFill>
                <a:latin typeface="Bahnschrift Light SemiCondensed" panose="020B0502040204020203" pitchFamily="34" charset="0"/>
              </a:rPr>
              <a:t>EDA based on the calculated RFM Scores</a:t>
            </a:r>
            <a:endParaRPr lang="en-GB" dirty="0"/>
          </a:p>
        </p:txBody>
      </p:sp>
      <p:sp>
        <p:nvSpPr>
          <p:cNvPr id="4" name="Slide Number Placeholder 3">
            <a:extLst>
              <a:ext uri="{FF2B5EF4-FFF2-40B4-BE49-F238E27FC236}">
                <a16:creationId xmlns:a16="http://schemas.microsoft.com/office/drawing/2014/main" id="{F7311F43-D443-477E-8ADB-747918320B59}"/>
              </a:ext>
            </a:extLst>
          </p:cNvPr>
          <p:cNvSpPr>
            <a:spLocks noGrp="1"/>
          </p:cNvSpPr>
          <p:nvPr>
            <p:ph type="sldNum" sz="quarter" idx="13"/>
          </p:nvPr>
        </p:nvSpPr>
        <p:spPr/>
        <p:txBody>
          <a:bodyPr/>
          <a:lstStyle/>
          <a:p>
            <a:fld id="{294A09A9-5501-47C1-A89A-A340965A2BE2}" type="slidenum">
              <a:rPr lang="en-US" smtClean="0"/>
              <a:pPr/>
              <a:t>36</a:t>
            </a:fld>
            <a:endParaRPr lang="en-US" dirty="0"/>
          </a:p>
        </p:txBody>
      </p:sp>
      <p:sp>
        <p:nvSpPr>
          <p:cNvPr id="6" name="TextBox 5">
            <a:extLst>
              <a:ext uri="{FF2B5EF4-FFF2-40B4-BE49-F238E27FC236}">
                <a16:creationId xmlns:a16="http://schemas.microsoft.com/office/drawing/2014/main" id="{0626E179-88B9-4DF7-B9E3-E25A3D1F2693}"/>
              </a:ext>
            </a:extLst>
          </p:cNvPr>
          <p:cNvSpPr txBox="1"/>
          <p:nvPr/>
        </p:nvSpPr>
        <p:spPr>
          <a:xfrm>
            <a:off x="7759346" y="1202479"/>
            <a:ext cx="3904202" cy="2862322"/>
          </a:xfrm>
          <a:prstGeom prst="rect">
            <a:avLst/>
          </a:prstGeom>
          <a:noFill/>
        </p:spPr>
        <p:txBody>
          <a:bodyPr wrap="square">
            <a:spAutoFit/>
          </a:bodyPr>
          <a:lstStyle/>
          <a:p>
            <a:pPr algn="l"/>
            <a:r>
              <a:rPr lang="en-US" b="1" dirty="0">
                <a:highlight>
                  <a:srgbClr val="FFFF00"/>
                </a:highlight>
                <a:latin typeface="system-ui"/>
              </a:rPr>
              <a:t>Income Segment</a:t>
            </a:r>
            <a:r>
              <a:rPr lang="en-US" b="1" i="0" dirty="0">
                <a:effectLst/>
                <a:highlight>
                  <a:srgbClr val="FFFF00"/>
                </a:highlight>
                <a:latin typeface="system-ui"/>
              </a:rPr>
              <a:t> EDA based on RFM score.</a:t>
            </a:r>
          </a:p>
          <a:p>
            <a:pPr algn="l"/>
            <a:endParaRPr lang="en-US" b="0" i="0" dirty="0">
              <a:effectLst/>
              <a:latin typeface="system-ui"/>
            </a:endParaRPr>
          </a:p>
          <a:p>
            <a:pPr algn="l"/>
            <a:r>
              <a:rPr lang="en-US" dirty="0">
                <a:solidFill>
                  <a:schemeClr val="bg1"/>
                </a:solidFill>
                <a:latin typeface="system-ui"/>
              </a:rPr>
              <a:t>From our EDA, the customers with </a:t>
            </a:r>
            <a:r>
              <a:rPr lang="en-US" b="1" i="1" dirty="0">
                <a:solidFill>
                  <a:schemeClr val="bg1"/>
                </a:solidFill>
                <a:latin typeface="system-ui"/>
              </a:rPr>
              <a:t>High Income Segment</a:t>
            </a:r>
            <a:r>
              <a:rPr lang="en-US" dirty="0">
                <a:solidFill>
                  <a:schemeClr val="bg1"/>
                </a:solidFill>
                <a:latin typeface="system-ui"/>
              </a:rPr>
              <a:t> has the highest risk of churning  which is also different from </a:t>
            </a:r>
            <a:r>
              <a:rPr lang="en-US" b="1" i="1" dirty="0">
                <a:solidFill>
                  <a:schemeClr val="bg1"/>
                </a:solidFill>
                <a:latin typeface="system-ui"/>
              </a:rPr>
              <a:t>Mid Income Segment</a:t>
            </a:r>
            <a:r>
              <a:rPr lang="en-US" dirty="0">
                <a:solidFill>
                  <a:schemeClr val="bg1"/>
                </a:solidFill>
                <a:latin typeface="system-ui"/>
              </a:rPr>
              <a:t> when </a:t>
            </a:r>
            <a:r>
              <a:rPr lang="en-US" dirty="0" err="1">
                <a:solidFill>
                  <a:schemeClr val="bg1"/>
                </a:solidFill>
                <a:latin typeface="system-ui"/>
              </a:rPr>
              <a:t>analysed</a:t>
            </a:r>
            <a:r>
              <a:rPr lang="en-US" dirty="0">
                <a:solidFill>
                  <a:schemeClr val="bg1"/>
                </a:solidFill>
                <a:latin typeface="system-ui"/>
              </a:rPr>
              <a:t> based on only churn.</a:t>
            </a:r>
          </a:p>
          <a:p>
            <a:endParaRPr lang="en-US" dirty="0">
              <a:solidFill>
                <a:schemeClr val="bg1"/>
              </a:solidFill>
              <a:latin typeface="system-ui"/>
            </a:endParaRPr>
          </a:p>
          <a:p>
            <a:endParaRPr lang="en-US" dirty="0">
              <a:solidFill>
                <a:schemeClr val="bg1"/>
              </a:solidFill>
              <a:latin typeface="system-ui"/>
            </a:endParaRPr>
          </a:p>
        </p:txBody>
      </p:sp>
      <p:pic>
        <p:nvPicPr>
          <p:cNvPr id="10242" name="Picture 2">
            <a:extLst>
              <a:ext uri="{FF2B5EF4-FFF2-40B4-BE49-F238E27FC236}">
                <a16:creationId xmlns:a16="http://schemas.microsoft.com/office/drawing/2014/main" id="{F02E75B6-B053-44F8-AEF0-C7AF1B9079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67" y="1562410"/>
            <a:ext cx="6462774" cy="4630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4794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FA70-38AE-46F3-B354-7D6194C8CFDD}"/>
              </a:ext>
            </a:extLst>
          </p:cNvPr>
          <p:cNvSpPr>
            <a:spLocks noGrp="1"/>
          </p:cNvSpPr>
          <p:nvPr>
            <p:ph type="title"/>
          </p:nvPr>
        </p:nvSpPr>
        <p:spPr>
          <a:xfrm>
            <a:off x="309748" y="50597"/>
            <a:ext cx="11430000" cy="1325563"/>
          </a:xfrm>
        </p:spPr>
        <p:txBody>
          <a:bodyPr/>
          <a:lstStyle/>
          <a:p>
            <a:pPr algn="l"/>
            <a:r>
              <a:rPr lang="en-US" b="1" dirty="0">
                <a:solidFill>
                  <a:srgbClr val="FFFF00"/>
                </a:solidFill>
                <a:latin typeface="Bahnschrift Light SemiCondensed" panose="020B0502040204020203" pitchFamily="34" charset="0"/>
              </a:rPr>
              <a:t>EDA based on the calculated RFM Scores</a:t>
            </a:r>
            <a:endParaRPr lang="en-GB" dirty="0"/>
          </a:p>
        </p:txBody>
      </p:sp>
      <p:sp>
        <p:nvSpPr>
          <p:cNvPr id="4" name="Slide Number Placeholder 3">
            <a:extLst>
              <a:ext uri="{FF2B5EF4-FFF2-40B4-BE49-F238E27FC236}">
                <a16:creationId xmlns:a16="http://schemas.microsoft.com/office/drawing/2014/main" id="{F7311F43-D443-477E-8ADB-747918320B59}"/>
              </a:ext>
            </a:extLst>
          </p:cNvPr>
          <p:cNvSpPr>
            <a:spLocks noGrp="1"/>
          </p:cNvSpPr>
          <p:nvPr>
            <p:ph type="sldNum" sz="quarter" idx="13"/>
          </p:nvPr>
        </p:nvSpPr>
        <p:spPr/>
        <p:txBody>
          <a:bodyPr/>
          <a:lstStyle/>
          <a:p>
            <a:fld id="{294A09A9-5501-47C1-A89A-A340965A2BE2}" type="slidenum">
              <a:rPr lang="en-US" smtClean="0"/>
              <a:pPr/>
              <a:t>37</a:t>
            </a:fld>
            <a:endParaRPr lang="en-US" dirty="0"/>
          </a:p>
        </p:txBody>
      </p:sp>
      <p:sp>
        <p:nvSpPr>
          <p:cNvPr id="6" name="TextBox 5">
            <a:extLst>
              <a:ext uri="{FF2B5EF4-FFF2-40B4-BE49-F238E27FC236}">
                <a16:creationId xmlns:a16="http://schemas.microsoft.com/office/drawing/2014/main" id="{0626E179-88B9-4DF7-B9E3-E25A3D1F2693}"/>
              </a:ext>
            </a:extLst>
          </p:cNvPr>
          <p:cNvSpPr txBox="1"/>
          <p:nvPr/>
        </p:nvSpPr>
        <p:spPr>
          <a:xfrm>
            <a:off x="7759346" y="1202479"/>
            <a:ext cx="3904202" cy="2862322"/>
          </a:xfrm>
          <a:prstGeom prst="rect">
            <a:avLst/>
          </a:prstGeom>
          <a:noFill/>
        </p:spPr>
        <p:txBody>
          <a:bodyPr wrap="square">
            <a:spAutoFit/>
          </a:bodyPr>
          <a:lstStyle/>
          <a:p>
            <a:pPr algn="l"/>
            <a:r>
              <a:rPr lang="en-US" b="1" i="0" dirty="0">
                <a:effectLst/>
                <a:highlight>
                  <a:srgbClr val="FFFF00"/>
                </a:highlight>
                <a:latin typeface="system-ui"/>
              </a:rPr>
              <a:t>Marital Status EDA based on RFM score.</a:t>
            </a:r>
          </a:p>
          <a:p>
            <a:pPr algn="l"/>
            <a:endParaRPr lang="en-US" b="0" i="0" dirty="0">
              <a:effectLst/>
              <a:latin typeface="system-ui"/>
            </a:endParaRPr>
          </a:p>
          <a:p>
            <a:pPr algn="l"/>
            <a:r>
              <a:rPr lang="en-US" dirty="0">
                <a:solidFill>
                  <a:schemeClr val="bg1"/>
                </a:solidFill>
                <a:latin typeface="system-ui"/>
              </a:rPr>
              <a:t>From our EDA, the </a:t>
            </a:r>
            <a:r>
              <a:rPr lang="en-US" b="1" i="1" dirty="0">
                <a:solidFill>
                  <a:schemeClr val="bg1"/>
                </a:solidFill>
                <a:latin typeface="system-ui"/>
              </a:rPr>
              <a:t>Single customers </a:t>
            </a:r>
            <a:r>
              <a:rPr lang="en-US" dirty="0">
                <a:solidFill>
                  <a:schemeClr val="bg1"/>
                </a:solidFill>
                <a:latin typeface="system-ui"/>
              </a:rPr>
              <a:t>has the highest risk of churning  which is also different from </a:t>
            </a:r>
            <a:r>
              <a:rPr lang="en-US" b="1" i="1" dirty="0">
                <a:solidFill>
                  <a:schemeClr val="bg1"/>
                </a:solidFill>
                <a:latin typeface="system-ui"/>
              </a:rPr>
              <a:t>Married Customers </a:t>
            </a:r>
            <a:r>
              <a:rPr lang="en-US" dirty="0">
                <a:solidFill>
                  <a:schemeClr val="bg1"/>
                </a:solidFill>
                <a:latin typeface="system-ui"/>
              </a:rPr>
              <a:t>when </a:t>
            </a:r>
            <a:r>
              <a:rPr lang="en-US" dirty="0" err="1">
                <a:solidFill>
                  <a:schemeClr val="bg1"/>
                </a:solidFill>
                <a:latin typeface="system-ui"/>
              </a:rPr>
              <a:t>analysed</a:t>
            </a:r>
            <a:r>
              <a:rPr lang="en-US" dirty="0">
                <a:solidFill>
                  <a:schemeClr val="bg1"/>
                </a:solidFill>
                <a:latin typeface="system-ui"/>
              </a:rPr>
              <a:t> based on only churn.</a:t>
            </a:r>
          </a:p>
          <a:p>
            <a:endParaRPr lang="en-US" dirty="0">
              <a:solidFill>
                <a:schemeClr val="bg1"/>
              </a:solidFill>
              <a:latin typeface="system-ui"/>
            </a:endParaRPr>
          </a:p>
          <a:p>
            <a:endParaRPr lang="en-US" dirty="0">
              <a:solidFill>
                <a:schemeClr val="bg1"/>
              </a:solidFill>
              <a:latin typeface="system-ui"/>
            </a:endParaRPr>
          </a:p>
        </p:txBody>
      </p:sp>
      <p:pic>
        <p:nvPicPr>
          <p:cNvPr id="11266" name="Picture 2">
            <a:extLst>
              <a:ext uri="{FF2B5EF4-FFF2-40B4-BE49-F238E27FC236}">
                <a16:creationId xmlns:a16="http://schemas.microsoft.com/office/drawing/2014/main" id="{EC055175-6819-4765-8AD5-4E3269A65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452" y="1856716"/>
            <a:ext cx="6606044" cy="428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508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FA70-38AE-46F3-B354-7D6194C8CFDD}"/>
              </a:ext>
            </a:extLst>
          </p:cNvPr>
          <p:cNvSpPr>
            <a:spLocks noGrp="1"/>
          </p:cNvSpPr>
          <p:nvPr>
            <p:ph type="title"/>
          </p:nvPr>
        </p:nvSpPr>
        <p:spPr>
          <a:xfrm>
            <a:off x="309748" y="50597"/>
            <a:ext cx="11430000" cy="1325563"/>
          </a:xfrm>
        </p:spPr>
        <p:txBody>
          <a:bodyPr/>
          <a:lstStyle/>
          <a:p>
            <a:pPr algn="l"/>
            <a:r>
              <a:rPr lang="en-US" b="1" dirty="0">
                <a:solidFill>
                  <a:srgbClr val="FFFF00"/>
                </a:solidFill>
                <a:latin typeface="Bahnschrift Light SemiCondensed" panose="020B0502040204020203" pitchFamily="34" charset="0"/>
              </a:rPr>
              <a:t>EDA based on the calculated RFM Scores</a:t>
            </a:r>
            <a:endParaRPr lang="en-GB" dirty="0"/>
          </a:p>
        </p:txBody>
      </p:sp>
      <p:sp>
        <p:nvSpPr>
          <p:cNvPr id="4" name="Slide Number Placeholder 3">
            <a:extLst>
              <a:ext uri="{FF2B5EF4-FFF2-40B4-BE49-F238E27FC236}">
                <a16:creationId xmlns:a16="http://schemas.microsoft.com/office/drawing/2014/main" id="{F7311F43-D443-477E-8ADB-747918320B59}"/>
              </a:ext>
            </a:extLst>
          </p:cNvPr>
          <p:cNvSpPr>
            <a:spLocks noGrp="1"/>
          </p:cNvSpPr>
          <p:nvPr>
            <p:ph type="sldNum" sz="quarter" idx="13"/>
          </p:nvPr>
        </p:nvSpPr>
        <p:spPr/>
        <p:txBody>
          <a:bodyPr/>
          <a:lstStyle/>
          <a:p>
            <a:fld id="{294A09A9-5501-47C1-A89A-A340965A2BE2}" type="slidenum">
              <a:rPr lang="en-US" smtClean="0"/>
              <a:pPr/>
              <a:t>38</a:t>
            </a:fld>
            <a:endParaRPr lang="en-US" dirty="0"/>
          </a:p>
        </p:txBody>
      </p:sp>
      <p:sp>
        <p:nvSpPr>
          <p:cNvPr id="6" name="TextBox 5">
            <a:extLst>
              <a:ext uri="{FF2B5EF4-FFF2-40B4-BE49-F238E27FC236}">
                <a16:creationId xmlns:a16="http://schemas.microsoft.com/office/drawing/2014/main" id="{0626E179-88B9-4DF7-B9E3-E25A3D1F2693}"/>
              </a:ext>
            </a:extLst>
          </p:cNvPr>
          <p:cNvSpPr txBox="1"/>
          <p:nvPr/>
        </p:nvSpPr>
        <p:spPr>
          <a:xfrm>
            <a:off x="7759346" y="1202479"/>
            <a:ext cx="3904202" cy="2308324"/>
          </a:xfrm>
          <a:prstGeom prst="rect">
            <a:avLst/>
          </a:prstGeom>
          <a:noFill/>
        </p:spPr>
        <p:txBody>
          <a:bodyPr wrap="square">
            <a:spAutoFit/>
          </a:bodyPr>
          <a:lstStyle/>
          <a:p>
            <a:pPr algn="l"/>
            <a:r>
              <a:rPr lang="en-US" b="1" dirty="0">
                <a:highlight>
                  <a:srgbClr val="FFFF00"/>
                </a:highlight>
                <a:latin typeface="system-ui"/>
              </a:rPr>
              <a:t>Education</a:t>
            </a:r>
            <a:r>
              <a:rPr lang="en-US" b="1" i="0" dirty="0">
                <a:effectLst/>
                <a:highlight>
                  <a:srgbClr val="FFFF00"/>
                </a:highlight>
                <a:latin typeface="system-ui"/>
              </a:rPr>
              <a:t> EDA based on RFM score.</a:t>
            </a:r>
          </a:p>
          <a:p>
            <a:pPr algn="l"/>
            <a:endParaRPr lang="en-US" b="0" i="0" dirty="0">
              <a:effectLst/>
              <a:latin typeface="system-ui"/>
            </a:endParaRPr>
          </a:p>
          <a:p>
            <a:pPr algn="l"/>
            <a:r>
              <a:rPr lang="en-US" dirty="0">
                <a:solidFill>
                  <a:schemeClr val="bg1"/>
                </a:solidFill>
                <a:latin typeface="system-ui"/>
              </a:rPr>
              <a:t>From our EDA, the C</a:t>
            </a:r>
            <a:r>
              <a:rPr lang="en-US" b="1" i="1" dirty="0">
                <a:solidFill>
                  <a:schemeClr val="bg1"/>
                </a:solidFill>
                <a:latin typeface="system-ui"/>
              </a:rPr>
              <a:t>ustomers with Bachelors </a:t>
            </a:r>
            <a:r>
              <a:rPr lang="en-US" dirty="0">
                <a:solidFill>
                  <a:schemeClr val="bg1"/>
                </a:solidFill>
                <a:latin typeface="system-ui"/>
              </a:rPr>
              <a:t>has the highest risk of churning  which is  not different from when </a:t>
            </a:r>
            <a:r>
              <a:rPr lang="en-US" dirty="0" err="1">
                <a:solidFill>
                  <a:schemeClr val="bg1"/>
                </a:solidFill>
                <a:latin typeface="system-ui"/>
              </a:rPr>
              <a:t>analysed</a:t>
            </a:r>
            <a:r>
              <a:rPr lang="en-US" dirty="0">
                <a:solidFill>
                  <a:schemeClr val="bg1"/>
                </a:solidFill>
                <a:latin typeface="system-ui"/>
              </a:rPr>
              <a:t> based on only churn.</a:t>
            </a:r>
          </a:p>
          <a:p>
            <a:endParaRPr lang="en-US" dirty="0">
              <a:solidFill>
                <a:schemeClr val="bg1"/>
              </a:solidFill>
              <a:latin typeface="system-ui"/>
            </a:endParaRPr>
          </a:p>
          <a:p>
            <a:endParaRPr lang="en-US" dirty="0">
              <a:solidFill>
                <a:schemeClr val="bg1"/>
              </a:solidFill>
              <a:latin typeface="system-ui"/>
            </a:endParaRPr>
          </a:p>
        </p:txBody>
      </p:sp>
      <p:pic>
        <p:nvPicPr>
          <p:cNvPr id="12290" name="Picture 2">
            <a:extLst>
              <a:ext uri="{FF2B5EF4-FFF2-40B4-BE49-F238E27FC236}">
                <a16:creationId xmlns:a16="http://schemas.microsoft.com/office/drawing/2014/main" id="{1A167337-45D1-4AC1-A9D4-92C44F2641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452" y="1424565"/>
            <a:ext cx="6638306" cy="4998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123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FA70-38AE-46F3-B354-7D6194C8CFDD}"/>
              </a:ext>
            </a:extLst>
          </p:cNvPr>
          <p:cNvSpPr>
            <a:spLocks noGrp="1"/>
          </p:cNvSpPr>
          <p:nvPr>
            <p:ph type="title"/>
          </p:nvPr>
        </p:nvSpPr>
        <p:spPr>
          <a:xfrm>
            <a:off x="309748" y="50597"/>
            <a:ext cx="11430000" cy="1325563"/>
          </a:xfrm>
        </p:spPr>
        <p:txBody>
          <a:bodyPr/>
          <a:lstStyle/>
          <a:p>
            <a:pPr algn="l"/>
            <a:r>
              <a:rPr lang="en-US" b="1" dirty="0">
                <a:solidFill>
                  <a:srgbClr val="FFFF00"/>
                </a:solidFill>
                <a:latin typeface="Bahnschrift Light SemiCondensed" panose="020B0502040204020203" pitchFamily="34" charset="0"/>
              </a:rPr>
              <a:t>EDA based on the calculated RFM Scores</a:t>
            </a:r>
            <a:endParaRPr lang="en-GB" dirty="0"/>
          </a:p>
        </p:txBody>
      </p:sp>
      <p:sp>
        <p:nvSpPr>
          <p:cNvPr id="4" name="Slide Number Placeholder 3">
            <a:extLst>
              <a:ext uri="{FF2B5EF4-FFF2-40B4-BE49-F238E27FC236}">
                <a16:creationId xmlns:a16="http://schemas.microsoft.com/office/drawing/2014/main" id="{F7311F43-D443-477E-8ADB-747918320B59}"/>
              </a:ext>
            </a:extLst>
          </p:cNvPr>
          <p:cNvSpPr>
            <a:spLocks noGrp="1"/>
          </p:cNvSpPr>
          <p:nvPr>
            <p:ph type="sldNum" sz="quarter" idx="13"/>
          </p:nvPr>
        </p:nvSpPr>
        <p:spPr/>
        <p:txBody>
          <a:bodyPr/>
          <a:lstStyle/>
          <a:p>
            <a:fld id="{294A09A9-5501-47C1-A89A-A340965A2BE2}" type="slidenum">
              <a:rPr lang="en-US" smtClean="0"/>
              <a:pPr/>
              <a:t>39</a:t>
            </a:fld>
            <a:endParaRPr lang="en-US" dirty="0"/>
          </a:p>
        </p:txBody>
      </p:sp>
      <p:sp>
        <p:nvSpPr>
          <p:cNvPr id="6" name="TextBox 5">
            <a:extLst>
              <a:ext uri="{FF2B5EF4-FFF2-40B4-BE49-F238E27FC236}">
                <a16:creationId xmlns:a16="http://schemas.microsoft.com/office/drawing/2014/main" id="{0626E179-88B9-4DF7-B9E3-E25A3D1F2693}"/>
              </a:ext>
            </a:extLst>
          </p:cNvPr>
          <p:cNvSpPr txBox="1"/>
          <p:nvPr/>
        </p:nvSpPr>
        <p:spPr>
          <a:xfrm>
            <a:off x="7759346" y="1202479"/>
            <a:ext cx="3904202" cy="2585323"/>
          </a:xfrm>
          <a:prstGeom prst="rect">
            <a:avLst/>
          </a:prstGeom>
          <a:noFill/>
        </p:spPr>
        <p:txBody>
          <a:bodyPr wrap="square">
            <a:spAutoFit/>
          </a:bodyPr>
          <a:lstStyle/>
          <a:p>
            <a:pPr algn="l"/>
            <a:r>
              <a:rPr lang="en-US" b="1" i="0" dirty="0">
                <a:effectLst/>
                <a:highlight>
                  <a:srgbClr val="FFFF00"/>
                </a:highlight>
                <a:latin typeface="system-ui"/>
              </a:rPr>
              <a:t>Occupation EDA based on RFM score.</a:t>
            </a:r>
          </a:p>
          <a:p>
            <a:pPr algn="l"/>
            <a:endParaRPr lang="en-US" b="0" i="0" dirty="0">
              <a:effectLst/>
              <a:latin typeface="system-ui"/>
            </a:endParaRPr>
          </a:p>
          <a:p>
            <a:pPr algn="l"/>
            <a:r>
              <a:rPr lang="en-US" dirty="0">
                <a:solidFill>
                  <a:schemeClr val="bg1"/>
                </a:solidFill>
                <a:latin typeface="system-ui"/>
              </a:rPr>
              <a:t>From our EDA, </a:t>
            </a:r>
            <a:r>
              <a:rPr lang="en-US" b="1" i="1" dirty="0">
                <a:solidFill>
                  <a:schemeClr val="bg1"/>
                </a:solidFill>
                <a:latin typeface="system-ui"/>
              </a:rPr>
              <a:t>Clerical customers </a:t>
            </a:r>
            <a:r>
              <a:rPr lang="en-US" dirty="0">
                <a:solidFill>
                  <a:schemeClr val="bg1"/>
                </a:solidFill>
                <a:latin typeface="system-ui"/>
              </a:rPr>
              <a:t>has the highest risk of churning  which is also different from </a:t>
            </a:r>
            <a:r>
              <a:rPr lang="en-US" b="1" i="1" dirty="0">
                <a:solidFill>
                  <a:schemeClr val="bg1"/>
                </a:solidFill>
                <a:latin typeface="system-ui"/>
              </a:rPr>
              <a:t>Professional Customers </a:t>
            </a:r>
            <a:r>
              <a:rPr lang="en-US" dirty="0">
                <a:solidFill>
                  <a:schemeClr val="bg1"/>
                </a:solidFill>
                <a:latin typeface="system-ui"/>
              </a:rPr>
              <a:t>when </a:t>
            </a:r>
            <a:r>
              <a:rPr lang="en-US" dirty="0" err="1">
                <a:solidFill>
                  <a:schemeClr val="bg1"/>
                </a:solidFill>
                <a:latin typeface="system-ui"/>
              </a:rPr>
              <a:t>analysed</a:t>
            </a:r>
            <a:r>
              <a:rPr lang="en-US" dirty="0">
                <a:solidFill>
                  <a:schemeClr val="bg1"/>
                </a:solidFill>
                <a:latin typeface="system-ui"/>
              </a:rPr>
              <a:t> based on only churn.</a:t>
            </a:r>
          </a:p>
          <a:p>
            <a:endParaRPr lang="en-US" dirty="0">
              <a:solidFill>
                <a:schemeClr val="bg1"/>
              </a:solidFill>
              <a:latin typeface="system-ui"/>
            </a:endParaRPr>
          </a:p>
          <a:p>
            <a:endParaRPr lang="en-US" dirty="0">
              <a:solidFill>
                <a:schemeClr val="bg1"/>
              </a:solidFill>
              <a:latin typeface="system-ui"/>
            </a:endParaRPr>
          </a:p>
        </p:txBody>
      </p:sp>
      <p:pic>
        <p:nvPicPr>
          <p:cNvPr id="13314" name="Picture 2">
            <a:extLst>
              <a:ext uri="{FF2B5EF4-FFF2-40B4-BE49-F238E27FC236}">
                <a16:creationId xmlns:a16="http://schemas.microsoft.com/office/drawing/2014/main" id="{2A84368C-0F4D-4E2A-9174-220737605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895" y="1709344"/>
            <a:ext cx="5993699" cy="4364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865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BEA959-405C-439B-BBAD-4D2A1B470DA6}"/>
              </a:ext>
            </a:extLst>
          </p:cNvPr>
          <p:cNvSpPr>
            <a:spLocks noGrp="1"/>
          </p:cNvSpPr>
          <p:nvPr>
            <p:ph type="sldNum" sz="quarter" idx="12"/>
          </p:nvPr>
        </p:nvSpPr>
        <p:spPr/>
        <p:txBody>
          <a:bodyPr/>
          <a:lstStyle/>
          <a:p>
            <a:fld id="{294A09A9-5501-47C1-A89A-A340965A2BE2}" type="slidenum">
              <a:rPr lang="en-US" smtClean="0"/>
              <a:pPr/>
              <a:t>4</a:t>
            </a:fld>
            <a:endParaRPr lang="en-US" dirty="0"/>
          </a:p>
        </p:txBody>
      </p:sp>
      <p:graphicFrame>
        <p:nvGraphicFramePr>
          <p:cNvPr id="3" name="Content Placeholder 1">
            <a:extLst>
              <a:ext uri="{FF2B5EF4-FFF2-40B4-BE49-F238E27FC236}">
                <a16:creationId xmlns:a16="http://schemas.microsoft.com/office/drawing/2014/main" id="{5A1DCB4C-6F9E-4FC9-A967-7A0F49B1B9F4}"/>
              </a:ext>
            </a:extLst>
          </p:cNvPr>
          <p:cNvGraphicFramePr>
            <a:graphicFrameLocks noGrp="1"/>
          </p:cNvGraphicFramePr>
          <p:nvPr>
            <p:extLst>
              <p:ext uri="{D42A27DB-BD31-4B8C-83A1-F6EECF244321}">
                <p14:modId xmlns:p14="http://schemas.microsoft.com/office/powerpoint/2010/main" val="285869240"/>
              </p:ext>
            </p:extLst>
          </p:nvPr>
        </p:nvGraphicFramePr>
        <p:xfrm>
          <a:off x="382397" y="585924"/>
          <a:ext cx="9170894" cy="5741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79930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720B8-5EDC-408D-95F1-44400CCEFC9C}"/>
              </a:ext>
            </a:extLst>
          </p:cNvPr>
          <p:cNvSpPr>
            <a:spLocks noGrp="1"/>
          </p:cNvSpPr>
          <p:nvPr>
            <p:ph type="title"/>
          </p:nvPr>
        </p:nvSpPr>
        <p:spPr/>
        <p:txBody>
          <a:bodyPr/>
          <a:lstStyle/>
          <a:p>
            <a:pPr algn="l"/>
            <a:r>
              <a:rPr lang="en-US" b="1" dirty="0">
                <a:solidFill>
                  <a:srgbClr val="FFFF00"/>
                </a:solidFill>
                <a:latin typeface="Bahnschrift Light SemiCondensed" panose="020B0502040204020203" pitchFamily="34" charset="0"/>
              </a:rPr>
              <a:t>Combining Age Group with Income Segment features.</a:t>
            </a:r>
            <a:endParaRPr lang="en-GB" dirty="0"/>
          </a:p>
        </p:txBody>
      </p:sp>
      <p:sp>
        <p:nvSpPr>
          <p:cNvPr id="5" name="Slide Number Placeholder 4">
            <a:extLst>
              <a:ext uri="{FF2B5EF4-FFF2-40B4-BE49-F238E27FC236}">
                <a16:creationId xmlns:a16="http://schemas.microsoft.com/office/drawing/2014/main" id="{DFE18C2E-FDC8-43FC-932A-AC932F85B052}"/>
              </a:ext>
            </a:extLst>
          </p:cNvPr>
          <p:cNvSpPr>
            <a:spLocks noGrp="1"/>
          </p:cNvSpPr>
          <p:nvPr>
            <p:ph type="sldNum" sz="quarter" idx="13"/>
          </p:nvPr>
        </p:nvSpPr>
        <p:spPr/>
        <p:txBody>
          <a:bodyPr/>
          <a:lstStyle/>
          <a:p>
            <a:fld id="{294A09A9-5501-47C1-A89A-A340965A2BE2}" type="slidenum">
              <a:rPr lang="en-US" smtClean="0"/>
              <a:pPr/>
              <a:t>40</a:t>
            </a:fld>
            <a:endParaRPr lang="en-US" dirty="0"/>
          </a:p>
        </p:txBody>
      </p:sp>
      <p:pic>
        <p:nvPicPr>
          <p:cNvPr id="14338" name="Picture 2">
            <a:extLst>
              <a:ext uri="{FF2B5EF4-FFF2-40B4-BE49-F238E27FC236}">
                <a16:creationId xmlns:a16="http://schemas.microsoft.com/office/drawing/2014/main" id="{A7C27767-7985-4AEA-8B63-C38BA7E1B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06564"/>
            <a:ext cx="7130143" cy="48010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BBCB9A8-6077-4A24-9096-CE62C2F8CD31}"/>
              </a:ext>
            </a:extLst>
          </p:cNvPr>
          <p:cNvSpPr txBox="1"/>
          <p:nvPr/>
        </p:nvSpPr>
        <p:spPr>
          <a:xfrm>
            <a:off x="8223662" y="1971304"/>
            <a:ext cx="2755076" cy="3970318"/>
          </a:xfrm>
          <a:prstGeom prst="rect">
            <a:avLst/>
          </a:prstGeom>
          <a:noFill/>
        </p:spPr>
        <p:txBody>
          <a:bodyPr wrap="square" rtlCol="0">
            <a:spAutoFit/>
          </a:bodyPr>
          <a:lstStyle/>
          <a:p>
            <a:r>
              <a:rPr lang="en-US" dirty="0">
                <a:solidFill>
                  <a:schemeClr val="bg1"/>
                </a:solidFill>
              </a:rPr>
              <a:t>From the figure,</a:t>
            </a:r>
          </a:p>
          <a:p>
            <a:pPr marL="285750" indent="-285750">
              <a:buFontTx/>
              <a:buChar char="-"/>
            </a:pPr>
            <a:r>
              <a:rPr lang="en-US" dirty="0">
                <a:solidFill>
                  <a:schemeClr val="bg1"/>
                </a:solidFill>
              </a:rPr>
              <a:t>High Income customers within 21-30 &amp; 81-90 age group are high risk</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Low Income customer within 61-70 age group are high risk</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Mid income customer within 21-30 &amp; 31-40 age group are high risk.</a:t>
            </a:r>
            <a:endParaRPr lang="en-GB" dirty="0">
              <a:solidFill>
                <a:schemeClr val="bg1"/>
              </a:solidFill>
            </a:endParaRPr>
          </a:p>
        </p:txBody>
      </p:sp>
    </p:spTree>
    <p:extLst>
      <p:ext uri="{BB962C8B-B14F-4D97-AF65-F5344CB8AC3E}">
        <p14:creationId xmlns:p14="http://schemas.microsoft.com/office/powerpoint/2010/main" val="2510858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720B8-5EDC-408D-95F1-44400CCEFC9C}"/>
              </a:ext>
            </a:extLst>
          </p:cNvPr>
          <p:cNvSpPr>
            <a:spLocks noGrp="1"/>
          </p:cNvSpPr>
          <p:nvPr>
            <p:ph type="title"/>
          </p:nvPr>
        </p:nvSpPr>
        <p:spPr>
          <a:xfrm>
            <a:off x="238496" y="-70263"/>
            <a:ext cx="11430000" cy="1325563"/>
          </a:xfrm>
        </p:spPr>
        <p:txBody>
          <a:bodyPr/>
          <a:lstStyle/>
          <a:p>
            <a:pPr algn="l"/>
            <a:r>
              <a:rPr lang="en-US" b="1" dirty="0">
                <a:solidFill>
                  <a:srgbClr val="FFFF00"/>
                </a:solidFill>
                <a:latin typeface="Bahnschrift Light SemiCondensed" panose="020B0502040204020203" pitchFamily="34" charset="0"/>
              </a:rPr>
              <a:t>Combining Age Group with Gender features.</a:t>
            </a:r>
            <a:endParaRPr lang="en-GB" dirty="0"/>
          </a:p>
        </p:txBody>
      </p:sp>
      <p:sp>
        <p:nvSpPr>
          <p:cNvPr id="5" name="Slide Number Placeholder 4">
            <a:extLst>
              <a:ext uri="{FF2B5EF4-FFF2-40B4-BE49-F238E27FC236}">
                <a16:creationId xmlns:a16="http://schemas.microsoft.com/office/drawing/2014/main" id="{DFE18C2E-FDC8-43FC-932A-AC932F85B052}"/>
              </a:ext>
            </a:extLst>
          </p:cNvPr>
          <p:cNvSpPr>
            <a:spLocks noGrp="1"/>
          </p:cNvSpPr>
          <p:nvPr>
            <p:ph type="sldNum" sz="quarter" idx="13"/>
          </p:nvPr>
        </p:nvSpPr>
        <p:spPr/>
        <p:txBody>
          <a:bodyPr/>
          <a:lstStyle/>
          <a:p>
            <a:fld id="{294A09A9-5501-47C1-A89A-A340965A2BE2}" type="slidenum">
              <a:rPr lang="en-US" smtClean="0"/>
              <a:pPr/>
              <a:t>41</a:t>
            </a:fld>
            <a:endParaRPr lang="en-US" dirty="0"/>
          </a:p>
        </p:txBody>
      </p:sp>
      <p:sp>
        <p:nvSpPr>
          <p:cNvPr id="7" name="TextBox 6">
            <a:extLst>
              <a:ext uri="{FF2B5EF4-FFF2-40B4-BE49-F238E27FC236}">
                <a16:creationId xmlns:a16="http://schemas.microsoft.com/office/drawing/2014/main" id="{0BBCB9A8-6077-4A24-9096-CE62C2F8CD31}"/>
              </a:ext>
            </a:extLst>
          </p:cNvPr>
          <p:cNvSpPr txBox="1"/>
          <p:nvPr/>
        </p:nvSpPr>
        <p:spPr>
          <a:xfrm>
            <a:off x="8277101" y="1585356"/>
            <a:ext cx="2755076" cy="3139321"/>
          </a:xfrm>
          <a:prstGeom prst="rect">
            <a:avLst/>
          </a:prstGeom>
          <a:noFill/>
        </p:spPr>
        <p:txBody>
          <a:bodyPr wrap="square" rtlCol="0">
            <a:spAutoFit/>
          </a:bodyPr>
          <a:lstStyle/>
          <a:p>
            <a:r>
              <a:rPr lang="en-US" dirty="0">
                <a:solidFill>
                  <a:schemeClr val="bg1"/>
                </a:solidFill>
              </a:rPr>
              <a:t>From the figure:</a:t>
            </a:r>
          </a:p>
          <a:p>
            <a:endParaRPr lang="en-US" dirty="0">
              <a:solidFill>
                <a:schemeClr val="bg1"/>
              </a:solidFill>
            </a:endParaRPr>
          </a:p>
          <a:p>
            <a:pPr marL="285750" indent="-285750">
              <a:buFontTx/>
              <a:buChar char="-"/>
            </a:pPr>
            <a:r>
              <a:rPr lang="en-US" dirty="0">
                <a:solidFill>
                  <a:schemeClr val="bg1"/>
                </a:solidFill>
              </a:rPr>
              <a:t>Female customers within 31-40 &amp; 41-50 age group are high risk.</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Male customers within 21-30 &amp; 51-60 age group are high risk.</a:t>
            </a:r>
          </a:p>
          <a:p>
            <a:endParaRPr lang="en-US" dirty="0">
              <a:solidFill>
                <a:schemeClr val="bg1"/>
              </a:solidFill>
            </a:endParaRPr>
          </a:p>
        </p:txBody>
      </p:sp>
      <p:pic>
        <p:nvPicPr>
          <p:cNvPr id="15362" name="Picture 2">
            <a:extLst>
              <a:ext uri="{FF2B5EF4-FFF2-40B4-BE49-F238E27FC236}">
                <a16:creationId xmlns:a16="http://schemas.microsoft.com/office/drawing/2014/main" id="{E03052D4-81B1-4BA3-B900-B07340AD12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357" y="1585356"/>
            <a:ext cx="7543800" cy="5004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1042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720B8-5EDC-408D-95F1-44400CCEFC9C}"/>
              </a:ext>
            </a:extLst>
          </p:cNvPr>
          <p:cNvSpPr>
            <a:spLocks noGrp="1"/>
          </p:cNvSpPr>
          <p:nvPr>
            <p:ph type="title"/>
          </p:nvPr>
        </p:nvSpPr>
        <p:spPr>
          <a:xfrm>
            <a:off x="238496" y="-70263"/>
            <a:ext cx="11430000" cy="1325563"/>
          </a:xfrm>
        </p:spPr>
        <p:txBody>
          <a:bodyPr/>
          <a:lstStyle/>
          <a:p>
            <a:pPr algn="l"/>
            <a:r>
              <a:rPr lang="en-US" b="1" dirty="0">
                <a:solidFill>
                  <a:srgbClr val="FFFF00"/>
                </a:solidFill>
                <a:latin typeface="Bahnschrift Light SemiCondensed" panose="020B0502040204020203" pitchFamily="34" charset="0"/>
              </a:rPr>
              <a:t>Combining Age Group with </a:t>
            </a:r>
            <a:r>
              <a:rPr lang="en-US" b="1" dirty="0" err="1">
                <a:solidFill>
                  <a:srgbClr val="FFFF00"/>
                </a:solidFill>
                <a:latin typeface="Bahnschrift Light SemiCondensed" panose="020B0502040204020203" pitchFamily="34" charset="0"/>
              </a:rPr>
              <a:t>MaritalStatus</a:t>
            </a:r>
            <a:r>
              <a:rPr lang="en-US" b="1" dirty="0">
                <a:solidFill>
                  <a:srgbClr val="FFFF00"/>
                </a:solidFill>
                <a:latin typeface="Bahnschrift Light SemiCondensed" panose="020B0502040204020203" pitchFamily="34" charset="0"/>
              </a:rPr>
              <a:t> features.</a:t>
            </a:r>
            <a:endParaRPr lang="en-GB" dirty="0"/>
          </a:p>
        </p:txBody>
      </p:sp>
      <p:sp>
        <p:nvSpPr>
          <p:cNvPr id="5" name="Slide Number Placeholder 4">
            <a:extLst>
              <a:ext uri="{FF2B5EF4-FFF2-40B4-BE49-F238E27FC236}">
                <a16:creationId xmlns:a16="http://schemas.microsoft.com/office/drawing/2014/main" id="{DFE18C2E-FDC8-43FC-932A-AC932F85B052}"/>
              </a:ext>
            </a:extLst>
          </p:cNvPr>
          <p:cNvSpPr>
            <a:spLocks noGrp="1"/>
          </p:cNvSpPr>
          <p:nvPr>
            <p:ph type="sldNum" sz="quarter" idx="13"/>
          </p:nvPr>
        </p:nvSpPr>
        <p:spPr/>
        <p:txBody>
          <a:bodyPr/>
          <a:lstStyle/>
          <a:p>
            <a:fld id="{294A09A9-5501-47C1-A89A-A340965A2BE2}" type="slidenum">
              <a:rPr lang="en-US" smtClean="0"/>
              <a:pPr/>
              <a:t>42</a:t>
            </a:fld>
            <a:endParaRPr lang="en-US" dirty="0"/>
          </a:p>
        </p:txBody>
      </p:sp>
      <p:sp>
        <p:nvSpPr>
          <p:cNvPr id="7" name="TextBox 6">
            <a:extLst>
              <a:ext uri="{FF2B5EF4-FFF2-40B4-BE49-F238E27FC236}">
                <a16:creationId xmlns:a16="http://schemas.microsoft.com/office/drawing/2014/main" id="{0BBCB9A8-6077-4A24-9096-CE62C2F8CD31}"/>
              </a:ext>
            </a:extLst>
          </p:cNvPr>
          <p:cNvSpPr txBox="1"/>
          <p:nvPr/>
        </p:nvSpPr>
        <p:spPr>
          <a:xfrm>
            <a:off x="8093033" y="1330036"/>
            <a:ext cx="2755076" cy="2862322"/>
          </a:xfrm>
          <a:prstGeom prst="rect">
            <a:avLst/>
          </a:prstGeom>
          <a:noFill/>
        </p:spPr>
        <p:txBody>
          <a:bodyPr wrap="square" rtlCol="0">
            <a:spAutoFit/>
          </a:bodyPr>
          <a:lstStyle/>
          <a:p>
            <a:r>
              <a:rPr lang="en-US" dirty="0">
                <a:solidFill>
                  <a:schemeClr val="bg1"/>
                </a:solidFill>
              </a:rPr>
              <a:t>From the figure:</a:t>
            </a:r>
          </a:p>
          <a:p>
            <a:endParaRPr lang="en-US" dirty="0">
              <a:solidFill>
                <a:schemeClr val="bg1"/>
              </a:solidFill>
            </a:endParaRPr>
          </a:p>
          <a:p>
            <a:pPr marL="285750" indent="-285750">
              <a:buFontTx/>
              <a:buChar char="-"/>
            </a:pPr>
            <a:r>
              <a:rPr lang="en-US" dirty="0">
                <a:solidFill>
                  <a:schemeClr val="bg1"/>
                </a:solidFill>
              </a:rPr>
              <a:t>Married customers within 31-40 age group are high risk.</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Single customers within 51-60 age group are high risk.</a:t>
            </a:r>
          </a:p>
          <a:p>
            <a:endParaRPr lang="en-US" dirty="0">
              <a:solidFill>
                <a:schemeClr val="bg1"/>
              </a:solidFill>
            </a:endParaRPr>
          </a:p>
        </p:txBody>
      </p:sp>
      <p:pic>
        <p:nvPicPr>
          <p:cNvPr id="16386" name="Picture 2">
            <a:extLst>
              <a:ext uri="{FF2B5EF4-FFF2-40B4-BE49-F238E27FC236}">
                <a16:creationId xmlns:a16="http://schemas.microsoft.com/office/drawing/2014/main" id="{3981512F-8F4E-4584-8B09-F66101FE4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609" y="1264420"/>
            <a:ext cx="7407729" cy="5172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789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720B8-5EDC-408D-95F1-44400CCEFC9C}"/>
              </a:ext>
            </a:extLst>
          </p:cNvPr>
          <p:cNvSpPr>
            <a:spLocks noGrp="1"/>
          </p:cNvSpPr>
          <p:nvPr>
            <p:ph type="title"/>
          </p:nvPr>
        </p:nvSpPr>
        <p:spPr>
          <a:xfrm>
            <a:off x="238496" y="-70263"/>
            <a:ext cx="11430000" cy="1325563"/>
          </a:xfrm>
        </p:spPr>
        <p:txBody>
          <a:bodyPr/>
          <a:lstStyle/>
          <a:p>
            <a:pPr algn="l"/>
            <a:r>
              <a:rPr lang="en-US" b="1" dirty="0">
                <a:solidFill>
                  <a:srgbClr val="FFFF00"/>
                </a:solidFill>
                <a:latin typeface="Bahnschrift Light SemiCondensed" panose="020B0502040204020203" pitchFamily="34" charset="0"/>
              </a:rPr>
              <a:t>Combining Age Group with Education features.</a:t>
            </a:r>
            <a:endParaRPr lang="en-GB" dirty="0"/>
          </a:p>
        </p:txBody>
      </p:sp>
      <p:sp>
        <p:nvSpPr>
          <p:cNvPr id="5" name="Slide Number Placeholder 4">
            <a:extLst>
              <a:ext uri="{FF2B5EF4-FFF2-40B4-BE49-F238E27FC236}">
                <a16:creationId xmlns:a16="http://schemas.microsoft.com/office/drawing/2014/main" id="{DFE18C2E-FDC8-43FC-932A-AC932F85B052}"/>
              </a:ext>
            </a:extLst>
          </p:cNvPr>
          <p:cNvSpPr>
            <a:spLocks noGrp="1"/>
          </p:cNvSpPr>
          <p:nvPr>
            <p:ph type="sldNum" sz="quarter" idx="13"/>
          </p:nvPr>
        </p:nvSpPr>
        <p:spPr/>
        <p:txBody>
          <a:bodyPr/>
          <a:lstStyle/>
          <a:p>
            <a:fld id="{294A09A9-5501-47C1-A89A-A340965A2BE2}" type="slidenum">
              <a:rPr lang="en-US" smtClean="0"/>
              <a:pPr/>
              <a:t>43</a:t>
            </a:fld>
            <a:endParaRPr lang="en-US" dirty="0"/>
          </a:p>
        </p:txBody>
      </p:sp>
      <p:sp>
        <p:nvSpPr>
          <p:cNvPr id="7" name="TextBox 6">
            <a:extLst>
              <a:ext uri="{FF2B5EF4-FFF2-40B4-BE49-F238E27FC236}">
                <a16:creationId xmlns:a16="http://schemas.microsoft.com/office/drawing/2014/main" id="{0BBCB9A8-6077-4A24-9096-CE62C2F8CD31}"/>
              </a:ext>
            </a:extLst>
          </p:cNvPr>
          <p:cNvSpPr txBox="1"/>
          <p:nvPr/>
        </p:nvSpPr>
        <p:spPr>
          <a:xfrm>
            <a:off x="7999846" y="1255300"/>
            <a:ext cx="3668650" cy="2031325"/>
          </a:xfrm>
          <a:prstGeom prst="rect">
            <a:avLst/>
          </a:prstGeom>
          <a:noFill/>
        </p:spPr>
        <p:txBody>
          <a:bodyPr wrap="square" rtlCol="0">
            <a:spAutoFit/>
          </a:bodyPr>
          <a:lstStyle/>
          <a:p>
            <a:r>
              <a:rPr lang="en-US" dirty="0">
                <a:solidFill>
                  <a:schemeClr val="bg1"/>
                </a:solidFill>
              </a:rPr>
              <a:t>From the figure:</a:t>
            </a:r>
          </a:p>
          <a:p>
            <a:endParaRPr lang="en-US" dirty="0">
              <a:solidFill>
                <a:schemeClr val="bg1"/>
              </a:solidFill>
            </a:endParaRPr>
          </a:p>
          <a:p>
            <a:pPr marL="285750" indent="-285750">
              <a:buFontTx/>
              <a:buChar char="-"/>
            </a:pPr>
            <a:r>
              <a:rPr lang="en-US" dirty="0">
                <a:solidFill>
                  <a:schemeClr val="bg1"/>
                </a:solidFill>
              </a:rPr>
              <a:t>The main concentration are customers within the age group of 21-30 that has bachelors.</a:t>
            </a:r>
          </a:p>
          <a:p>
            <a:pPr marL="285750" indent="-285750">
              <a:buFontTx/>
              <a:buChar char="-"/>
            </a:pPr>
            <a:endParaRPr lang="en-US" dirty="0">
              <a:solidFill>
                <a:schemeClr val="bg1"/>
              </a:solidFill>
            </a:endParaRPr>
          </a:p>
          <a:p>
            <a:endParaRPr lang="en-US" dirty="0">
              <a:solidFill>
                <a:schemeClr val="bg1"/>
              </a:solidFill>
            </a:endParaRPr>
          </a:p>
        </p:txBody>
      </p:sp>
      <p:pic>
        <p:nvPicPr>
          <p:cNvPr id="17410" name="Picture 2">
            <a:extLst>
              <a:ext uri="{FF2B5EF4-FFF2-40B4-BE49-F238E27FC236}">
                <a16:creationId xmlns:a16="http://schemas.microsoft.com/office/drawing/2014/main" id="{4717B8FF-1E40-497C-A9E4-490892C2D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68" y="1163473"/>
            <a:ext cx="7467600" cy="526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188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720B8-5EDC-408D-95F1-44400CCEFC9C}"/>
              </a:ext>
            </a:extLst>
          </p:cNvPr>
          <p:cNvSpPr>
            <a:spLocks noGrp="1"/>
          </p:cNvSpPr>
          <p:nvPr>
            <p:ph type="title"/>
          </p:nvPr>
        </p:nvSpPr>
        <p:spPr>
          <a:xfrm>
            <a:off x="238496" y="-70263"/>
            <a:ext cx="11430000" cy="1325563"/>
          </a:xfrm>
        </p:spPr>
        <p:txBody>
          <a:bodyPr/>
          <a:lstStyle/>
          <a:p>
            <a:pPr algn="l"/>
            <a:r>
              <a:rPr lang="en-US" b="1" dirty="0">
                <a:solidFill>
                  <a:srgbClr val="FFFF00"/>
                </a:solidFill>
                <a:latin typeface="Bahnschrift Light SemiCondensed" panose="020B0502040204020203" pitchFamily="34" charset="0"/>
              </a:rPr>
              <a:t>Combining Age Group with Occupation features.</a:t>
            </a:r>
            <a:endParaRPr lang="en-GB" dirty="0"/>
          </a:p>
        </p:txBody>
      </p:sp>
      <p:sp>
        <p:nvSpPr>
          <p:cNvPr id="5" name="Slide Number Placeholder 4">
            <a:extLst>
              <a:ext uri="{FF2B5EF4-FFF2-40B4-BE49-F238E27FC236}">
                <a16:creationId xmlns:a16="http://schemas.microsoft.com/office/drawing/2014/main" id="{DFE18C2E-FDC8-43FC-932A-AC932F85B052}"/>
              </a:ext>
            </a:extLst>
          </p:cNvPr>
          <p:cNvSpPr>
            <a:spLocks noGrp="1"/>
          </p:cNvSpPr>
          <p:nvPr>
            <p:ph type="sldNum" sz="quarter" idx="13"/>
          </p:nvPr>
        </p:nvSpPr>
        <p:spPr/>
        <p:txBody>
          <a:bodyPr/>
          <a:lstStyle/>
          <a:p>
            <a:fld id="{294A09A9-5501-47C1-A89A-A340965A2BE2}" type="slidenum">
              <a:rPr lang="en-US" smtClean="0"/>
              <a:pPr/>
              <a:t>44</a:t>
            </a:fld>
            <a:endParaRPr lang="en-US" dirty="0"/>
          </a:p>
        </p:txBody>
      </p:sp>
      <p:sp>
        <p:nvSpPr>
          <p:cNvPr id="7" name="TextBox 6">
            <a:extLst>
              <a:ext uri="{FF2B5EF4-FFF2-40B4-BE49-F238E27FC236}">
                <a16:creationId xmlns:a16="http://schemas.microsoft.com/office/drawing/2014/main" id="{0BBCB9A8-6077-4A24-9096-CE62C2F8CD31}"/>
              </a:ext>
            </a:extLst>
          </p:cNvPr>
          <p:cNvSpPr txBox="1"/>
          <p:nvPr/>
        </p:nvSpPr>
        <p:spPr>
          <a:xfrm>
            <a:off x="7999846" y="1255300"/>
            <a:ext cx="3668650" cy="3139321"/>
          </a:xfrm>
          <a:prstGeom prst="rect">
            <a:avLst/>
          </a:prstGeom>
          <a:noFill/>
        </p:spPr>
        <p:txBody>
          <a:bodyPr wrap="square" rtlCol="0">
            <a:spAutoFit/>
          </a:bodyPr>
          <a:lstStyle/>
          <a:p>
            <a:r>
              <a:rPr lang="en-US" dirty="0">
                <a:solidFill>
                  <a:schemeClr val="bg1"/>
                </a:solidFill>
              </a:rPr>
              <a:t>From the figure:</a:t>
            </a:r>
          </a:p>
          <a:p>
            <a:endParaRPr lang="en-US" dirty="0">
              <a:solidFill>
                <a:schemeClr val="bg1"/>
              </a:solidFill>
            </a:endParaRPr>
          </a:p>
          <a:p>
            <a:pPr marL="285750" indent="-285750">
              <a:buFontTx/>
              <a:buChar char="-"/>
            </a:pPr>
            <a:r>
              <a:rPr lang="en-US" dirty="0">
                <a:solidFill>
                  <a:schemeClr val="bg1"/>
                </a:solidFill>
              </a:rPr>
              <a:t>The main concentration here are customers within the age group of 21-30 that are in a managerial occupation followed closely by clerical occupational customers within 61-70 age group.</a:t>
            </a:r>
          </a:p>
          <a:p>
            <a:pPr marL="285750" indent="-285750">
              <a:buFontTx/>
              <a:buChar char="-"/>
            </a:pPr>
            <a:endParaRPr lang="en-US" dirty="0">
              <a:solidFill>
                <a:schemeClr val="bg1"/>
              </a:solidFill>
            </a:endParaRPr>
          </a:p>
          <a:p>
            <a:endParaRPr lang="en-US" dirty="0">
              <a:solidFill>
                <a:schemeClr val="bg1"/>
              </a:solidFill>
            </a:endParaRPr>
          </a:p>
        </p:txBody>
      </p:sp>
      <p:pic>
        <p:nvPicPr>
          <p:cNvPr id="18434" name="Picture 2">
            <a:extLst>
              <a:ext uri="{FF2B5EF4-FFF2-40B4-BE49-F238E27FC236}">
                <a16:creationId xmlns:a16="http://schemas.microsoft.com/office/drawing/2014/main" id="{406DF374-9750-49FA-A4B1-E221727D6A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86" y="1121909"/>
            <a:ext cx="7467600" cy="526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8058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720B8-5EDC-408D-95F1-44400CCEFC9C}"/>
              </a:ext>
            </a:extLst>
          </p:cNvPr>
          <p:cNvSpPr>
            <a:spLocks noGrp="1"/>
          </p:cNvSpPr>
          <p:nvPr>
            <p:ph type="title"/>
          </p:nvPr>
        </p:nvSpPr>
        <p:spPr>
          <a:xfrm>
            <a:off x="238496" y="-70263"/>
            <a:ext cx="11430000" cy="1325563"/>
          </a:xfrm>
        </p:spPr>
        <p:txBody>
          <a:bodyPr/>
          <a:lstStyle/>
          <a:p>
            <a:pPr algn="l"/>
            <a:r>
              <a:rPr lang="en-US" b="1" dirty="0">
                <a:solidFill>
                  <a:srgbClr val="FFFF00"/>
                </a:solidFill>
                <a:latin typeface="Bahnschrift Light SemiCondensed" panose="020B0502040204020203" pitchFamily="34" charset="0"/>
              </a:rPr>
              <a:t>Combining Age Group with </a:t>
            </a:r>
            <a:r>
              <a:rPr lang="en-US" b="1" dirty="0" err="1">
                <a:solidFill>
                  <a:srgbClr val="FFFF00"/>
                </a:solidFill>
                <a:latin typeface="Bahnschrift Light SemiCondensed" panose="020B0502040204020203" pitchFamily="34" charset="0"/>
              </a:rPr>
              <a:t>TotalChildren</a:t>
            </a:r>
            <a:r>
              <a:rPr lang="en-US" b="1" dirty="0">
                <a:solidFill>
                  <a:srgbClr val="FFFF00"/>
                </a:solidFill>
                <a:latin typeface="Bahnschrift Light SemiCondensed" panose="020B0502040204020203" pitchFamily="34" charset="0"/>
              </a:rPr>
              <a:t> features.</a:t>
            </a:r>
            <a:endParaRPr lang="en-GB" dirty="0"/>
          </a:p>
        </p:txBody>
      </p:sp>
      <p:sp>
        <p:nvSpPr>
          <p:cNvPr id="5" name="Slide Number Placeholder 4">
            <a:extLst>
              <a:ext uri="{FF2B5EF4-FFF2-40B4-BE49-F238E27FC236}">
                <a16:creationId xmlns:a16="http://schemas.microsoft.com/office/drawing/2014/main" id="{DFE18C2E-FDC8-43FC-932A-AC932F85B052}"/>
              </a:ext>
            </a:extLst>
          </p:cNvPr>
          <p:cNvSpPr>
            <a:spLocks noGrp="1"/>
          </p:cNvSpPr>
          <p:nvPr>
            <p:ph type="sldNum" sz="quarter" idx="13"/>
          </p:nvPr>
        </p:nvSpPr>
        <p:spPr/>
        <p:txBody>
          <a:bodyPr/>
          <a:lstStyle/>
          <a:p>
            <a:fld id="{294A09A9-5501-47C1-A89A-A340965A2BE2}" type="slidenum">
              <a:rPr lang="en-US" smtClean="0"/>
              <a:pPr/>
              <a:t>45</a:t>
            </a:fld>
            <a:endParaRPr lang="en-US" dirty="0"/>
          </a:p>
        </p:txBody>
      </p:sp>
      <p:sp>
        <p:nvSpPr>
          <p:cNvPr id="7" name="TextBox 6">
            <a:extLst>
              <a:ext uri="{FF2B5EF4-FFF2-40B4-BE49-F238E27FC236}">
                <a16:creationId xmlns:a16="http://schemas.microsoft.com/office/drawing/2014/main" id="{0BBCB9A8-6077-4A24-9096-CE62C2F8CD31}"/>
              </a:ext>
            </a:extLst>
          </p:cNvPr>
          <p:cNvSpPr txBox="1"/>
          <p:nvPr/>
        </p:nvSpPr>
        <p:spPr>
          <a:xfrm>
            <a:off x="7999846" y="1255300"/>
            <a:ext cx="3668650" cy="2308324"/>
          </a:xfrm>
          <a:prstGeom prst="rect">
            <a:avLst/>
          </a:prstGeom>
          <a:noFill/>
        </p:spPr>
        <p:txBody>
          <a:bodyPr wrap="square" rtlCol="0">
            <a:spAutoFit/>
          </a:bodyPr>
          <a:lstStyle/>
          <a:p>
            <a:r>
              <a:rPr lang="en-US" dirty="0">
                <a:solidFill>
                  <a:schemeClr val="bg1"/>
                </a:solidFill>
              </a:rPr>
              <a:t>From the figure:</a:t>
            </a:r>
          </a:p>
          <a:p>
            <a:endParaRPr lang="en-US" dirty="0">
              <a:solidFill>
                <a:schemeClr val="bg1"/>
              </a:solidFill>
            </a:endParaRPr>
          </a:p>
          <a:p>
            <a:pPr marL="285750" indent="-285750">
              <a:buFontTx/>
              <a:buChar char="-"/>
            </a:pPr>
            <a:r>
              <a:rPr lang="en-US" dirty="0">
                <a:solidFill>
                  <a:schemeClr val="bg1"/>
                </a:solidFill>
              </a:rPr>
              <a:t>The main concentration here are customers within the age group of 81-90 that has no kids at home.</a:t>
            </a:r>
          </a:p>
          <a:p>
            <a:pPr marL="285750" indent="-285750">
              <a:buFontTx/>
              <a:buChar char="-"/>
            </a:pPr>
            <a:endParaRPr lang="en-US" dirty="0">
              <a:solidFill>
                <a:schemeClr val="bg1"/>
              </a:solidFill>
            </a:endParaRPr>
          </a:p>
          <a:p>
            <a:endParaRPr lang="en-US" dirty="0">
              <a:solidFill>
                <a:schemeClr val="bg1"/>
              </a:solidFill>
            </a:endParaRPr>
          </a:p>
        </p:txBody>
      </p:sp>
      <p:pic>
        <p:nvPicPr>
          <p:cNvPr id="19458" name="Picture 2">
            <a:extLst>
              <a:ext uri="{FF2B5EF4-FFF2-40B4-BE49-F238E27FC236}">
                <a16:creationId xmlns:a16="http://schemas.microsoft.com/office/drawing/2014/main" id="{D161A348-5B98-41B2-B78D-FBBC8F71D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371" y="1060492"/>
            <a:ext cx="7467600" cy="526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87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720B8-5EDC-408D-95F1-44400CCEFC9C}"/>
              </a:ext>
            </a:extLst>
          </p:cNvPr>
          <p:cNvSpPr>
            <a:spLocks noGrp="1"/>
          </p:cNvSpPr>
          <p:nvPr>
            <p:ph type="title"/>
          </p:nvPr>
        </p:nvSpPr>
        <p:spPr>
          <a:xfrm>
            <a:off x="238496" y="-70263"/>
            <a:ext cx="11430000" cy="1325563"/>
          </a:xfrm>
        </p:spPr>
        <p:txBody>
          <a:bodyPr>
            <a:normAutofit/>
          </a:bodyPr>
          <a:lstStyle/>
          <a:p>
            <a:pPr algn="l"/>
            <a:r>
              <a:rPr lang="en-US" sz="4000" b="1" dirty="0">
                <a:solidFill>
                  <a:srgbClr val="FFFF00"/>
                </a:solidFill>
                <a:latin typeface="Bahnschrift Light SemiCondensed" panose="020B0502040204020203" pitchFamily="34" charset="0"/>
              </a:rPr>
              <a:t>Combining </a:t>
            </a:r>
            <a:r>
              <a:rPr lang="en-US" sz="4000" b="1" dirty="0" err="1">
                <a:solidFill>
                  <a:srgbClr val="FFFF00"/>
                </a:solidFill>
                <a:latin typeface="Bahnschrift Light SemiCondensed" panose="020B0502040204020203" pitchFamily="34" charset="0"/>
              </a:rPr>
              <a:t>MaritalStatus</a:t>
            </a:r>
            <a:r>
              <a:rPr lang="en-US" sz="4000" b="1" dirty="0">
                <a:solidFill>
                  <a:srgbClr val="FFFF00"/>
                </a:solidFill>
                <a:latin typeface="Bahnschrift Light SemiCondensed" panose="020B0502040204020203" pitchFamily="34" charset="0"/>
              </a:rPr>
              <a:t> with </a:t>
            </a:r>
            <a:r>
              <a:rPr lang="en-US" sz="4000" b="1" dirty="0" err="1">
                <a:solidFill>
                  <a:srgbClr val="FFFF00"/>
                </a:solidFill>
                <a:latin typeface="Bahnschrift Light SemiCondensed" panose="020B0502040204020203" pitchFamily="34" charset="0"/>
              </a:rPr>
              <a:t>TotalChildren</a:t>
            </a:r>
            <a:r>
              <a:rPr lang="en-US" sz="4000" b="1" dirty="0">
                <a:solidFill>
                  <a:srgbClr val="FFFF00"/>
                </a:solidFill>
                <a:latin typeface="Bahnschrift Light SemiCondensed" panose="020B0502040204020203" pitchFamily="34" charset="0"/>
              </a:rPr>
              <a:t> features.</a:t>
            </a:r>
            <a:endParaRPr lang="en-GB" sz="4000" dirty="0"/>
          </a:p>
        </p:txBody>
      </p:sp>
      <p:sp>
        <p:nvSpPr>
          <p:cNvPr id="5" name="Slide Number Placeholder 4">
            <a:extLst>
              <a:ext uri="{FF2B5EF4-FFF2-40B4-BE49-F238E27FC236}">
                <a16:creationId xmlns:a16="http://schemas.microsoft.com/office/drawing/2014/main" id="{DFE18C2E-FDC8-43FC-932A-AC932F85B052}"/>
              </a:ext>
            </a:extLst>
          </p:cNvPr>
          <p:cNvSpPr>
            <a:spLocks noGrp="1"/>
          </p:cNvSpPr>
          <p:nvPr>
            <p:ph type="sldNum" sz="quarter" idx="13"/>
          </p:nvPr>
        </p:nvSpPr>
        <p:spPr/>
        <p:txBody>
          <a:bodyPr/>
          <a:lstStyle/>
          <a:p>
            <a:fld id="{294A09A9-5501-47C1-A89A-A340965A2BE2}" type="slidenum">
              <a:rPr lang="en-US" smtClean="0"/>
              <a:pPr/>
              <a:t>46</a:t>
            </a:fld>
            <a:endParaRPr lang="en-US" dirty="0"/>
          </a:p>
        </p:txBody>
      </p:sp>
      <p:sp>
        <p:nvSpPr>
          <p:cNvPr id="7" name="TextBox 6">
            <a:extLst>
              <a:ext uri="{FF2B5EF4-FFF2-40B4-BE49-F238E27FC236}">
                <a16:creationId xmlns:a16="http://schemas.microsoft.com/office/drawing/2014/main" id="{0BBCB9A8-6077-4A24-9096-CE62C2F8CD31}"/>
              </a:ext>
            </a:extLst>
          </p:cNvPr>
          <p:cNvSpPr txBox="1"/>
          <p:nvPr/>
        </p:nvSpPr>
        <p:spPr>
          <a:xfrm>
            <a:off x="7999846" y="1255300"/>
            <a:ext cx="3668650" cy="2031325"/>
          </a:xfrm>
          <a:prstGeom prst="rect">
            <a:avLst/>
          </a:prstGeom>
          <a:noFill/>
        </p:spPr>
        <p:txBody>
          <a:bodyPr wrap="square" rtlCol="0">
            <a:spAutoFit/>
          </a:bodyPr>
          <a:lstStyle/>
          <a:p>
            <a:r>
              <a:rPr lang="en-US" dirty="0">
                <a:solidFill>
                  <a:schemeClr val="bg1"/>
                </a:solidFill>
              </a:rPr>
              <a:t>From the figure:</a:t>
            </a:r>
          </a:p>
          <a:p>
            <a:endParaRPr lang="en-US" dirty="0">
              <a:solidFill>
                <a:schemeClr val="bg1"/>
              </a:solidFill>
            </a:endParaRPr>
          </a:p>
          <a:p>
            <a:pPr marL="285750" indent="-285750">
              <a:buFontTx/>
              <a:buChar char="-"/>
            </a:pPr>
            <a:r>
              <a:rPr lang="en-US" dirty="0">
                <a:solidFill>
                  <a:schemeClr val="bg1"/>
                </a:solidFill>
              </a:rPr>
              <a:t>Married customers with no kids has the highest risk of churning.</a:t>
            </a:r>
          </a:p>
          <a:p>
            <a:pPr marL="285750" indent="-285750">
              <a:buFontTx/>
              <a:buChar char="-"/>
            </a:pPr>
            <a:endParaRPr lang="en-US" dirty="0">
              <a:solidFill>
                <a:schemeClr val="bg1"/>
              </a:solidFill>
            </a:endParaRPr>
          </a:p>
          <a:p>
            <a:endParaRPr lang="en-US" dirty="0">
              <a:solidFill>
                <a:schemeClr val="bg1"/>
              </a:solidFill>
            </a:endParaRPr>
          </a:p>
        </p:txBody>
      </p:sp>
      <p:pic>
        <p:nvPicPr>
          <p:cNvPr id="20482" name="Picture 2">
            <a:extLst>
              <a:ext uri="{FF2B5EF4-FFF2-40B4-BE49-F238E27FC236}">
                <a16:creationId xmlns:a16="http://schemas.microsoft.com/office/drawing/2014/main" id="{DCF759C2-922A-4C47-ABE0-19A670E25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86" y="1099571"/>
            <a:ext cx="7300014" cy="5228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7268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720B8-5EDC-408D-95F1-44400CCEFC9C}"/>
              </a:ext>
            </a:extLst>
          </p:cNvPr>
          <p:cNvSpPr>
            <a:spLocks noGrp="1"/>
          </p:cNvSpPr>
          <p:nvPr>
            <p:ph type="title"/>
          </p:nvPr>
        </p:nvSpPr>
        <p:spPr>
          <a:xfrm>
            <a:off x="238496" y="-70263"/>
            <a:ext cx="11430000" cy="1325563"/>
          </a:xfrm>
        </p:spPr>
        <p:txBody>
          <a:bodyPr>
            <a:normAutofit/>
          </a:bodyPr>
          <a:lstStyle/>
          <a:p>
            <a:pPr algn="l"/>
            <a:r>
              <a:rPr lang="en-US" sz="4000" b="1" dirty="0">
                <a:solidFill>
                  <a:srgbClr val="FFFF00"/>
                </a:solidFill>
                <a:latin typeface="Bahnschrift Light SemiCondensed" panose="020B0502040204020203" pitchFamily="34" charset="0"/>
              </a:rPr>
              <a:t>Combining Gender with </a:t>
            </a:r>
            <a:r>
              <a:rPr lang="en-US" sz="4000" b="1" dirty="0" err="1">
                <a:solidFill>
                  <a:srgbClr val="FFFF00"/>
                </a:solidFill>
                <a:latin typeface="Bahnschrift Light SemiCondensed" panose="020B0502040204020203" pitchFamily="34" charset="0"/>
              </a:rPr>
              <a:t>TotalChildren</a:t>
            </a:r>
            <a:r>
              <a:rPr lang="en-US" sz="4000" b="1" dirty="0">
                <a:solidFill>
                  <a:srgbClr val="FFFF00"/>
                </a:solidFill>
                <a:latin typeface="Bahnschrift Light SemiCondensed" panose="020B0502040204020203" pitchFamily="34" charset="0"/>
              </a:rPr>
              <a:t> features.</a:t>
            </a:r>
            <a:endParaRPr lang="en-GB" sz="4000" dirty="0"/>
          </a:p>
        </p:txBody>
      </p:sp>
      <p:sp>
        <p:nvSpPr>
          <p:cNvPr id="5" name="Slide Number Placeholder 4">
            <a:extLst>
              <a:ext uri="{FF2B5EF4-FFF2-40B4-BE49-F238E27FC236}">
                <a16:creationId xmlns:a16="http://schemas.microsoft.com/office/drawing/2014/main" id="{DFE18C2E-FDC8-43FC-932A-AC932F85B052}"/>
              </a:ext>
            </a:extLst>
          </p:cNvPr>
          <p:cNvSpPr>
            <a:spLocks noGrp="1"/>
          </p:cNvSpPr>
          <p:nvPr>
            <p:ph type="sldNum" sz="quarter" idx="13"/>
          </p:nvPr>
        </p:nvSpPr>
        <p:spPr/>
        <p:txBody>
          <a:bodyPr/>
          <a:lstStyle/>
          <a:p>
            <a:fld id="{294A09A9-5501-47C1-A89A-A340965A2BE2}" type="slidenum">
              <a:rPr lang="en-US" smtClean="0"/>
              <a:pPr/>
              <a:t>47</a:t>
            </a:fld>
            <a:endParaRPr lang="en-US" dirty="0"/>
          </a:p>
        </p:txBody>
      </p:sp>
      <p:sp>
        <p:nvSpPr>
          <p:cNvPr id="7" name="TextBox 6">
            <a:extLst>
              <a:ext uri="{FF2B5EF4-FFF2-40B4-BE49-F238E27FC236}">
                <a16:creationId xmlns:a16="http://schemas.microsoft.com/office/drawing/2014/main" id="{0BBCB9A8-6077-4A24-9096-CE62C2F8CD31}"/>
              </a:ext>
            </a:extLst>
          </p:cNvPr>
          <p:cNvSpPr txBox="1"/>
          <p:nvPr/>
        </p:nvSpPr>
        <p:spPr>
          <a:xfrm>
            <a:off x="8154225" y="1110034"/>
            <a:ext cx="3668650" cy="2308324"/>
          </a:xfrm>
          <a:prstGeom prst="rect">
            <a:avLst/>
          </a:prstGeom>
          <a:noFill/>
        </p:spPr>
        <p:txBody>
          <a:bodyPr wrap="square" rtlCol="0">
            <a:spAutoFit/>
          </a:bodyPr>
          <a:lstStyle/>
          <a:p>
            <a:r>
              <a:rPr lang="en-US" dirty="0">
                <a:solidFill>
                  <a:schemeClr val="bg1"/>
                </a:solidFill>
              </a:rPr>
              <a:t>From the figure:</a:t>
            </a:r>
          </a:p>
          <a:p>
            <a:endParaRPr lang="en-US" dirty="0">
              <a:solidFill>
                <a:schemeClr val="bg1"/>
              </a:solidFill>
            </a:endParaRPr>
          </a:p>
          <a:p>
            <a:pPr marL="285750" indent="-285750">
              <a:buFontTx/>
              <a:buChar char="-"/>
            </a:pPr>
            <a:r>
              <a:rPr lang="en-US" dirty="0">
                <a:solidFill>
                  <a:schemeClr val="bg1"/>
                </a:solidFill>
              </a:rPr>
              <a:t>Female customers with 1-2 kids has the highest risk of churning followed closely by Female with no-kids.</a:t>
            </a:r>
          </a:p>
          <a:p>
            <a:pPr marL="285750" indent="-285750">
              <a:buFontTx/>
              <a:buChar char="-"/>
            </a:pPr>
            <a:endParaRPr lang="en-US" dirty="0">
              <a:solidFill>
                <a:schemeClr val="bg1"/>
              </a:solidFill>
            </a:endParaRPr>
          </a:p>
          <a:p>
            <a:endParaRPr lang="en-US" dirty="0">
              <a:solidFill>
                <a:schemeClr val="bg1"/>
              </a:solidFill>
            </a:endParaRPr>
          </a:p>
        </p:txBody>
      </p:sp>
      <p:pic>
        <p:nvPicPr>
          <p:cNvPr id="21506" name="Picture 2">
            <a:extLst>
              <a:ext uri="{FF2B5EF4-FFF2-40B4-BE49-F238E27FC236}">
                <a16:creationId xmlns:a16="http://schemas.microsoft.com/office/drawing/2014/main" id="{CD6ED36F-903B-4094-B5B0-77163E7271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504" y="1110034"/>
            <a:ext cx="7543800" cy="526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4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FA70-38AE-46F3-B354-7D6194C8CFDD}"/>
              </a:ext>
            </a:extLst>
          </p:cNvPr>
          <p:cNvSpPr>
            <a:spLocks noGrp="1"/>
          </p:cNvSpPr>
          <p:nvPr>
            <p:ph type="ctrTitle"/>
          </p:nvPr>
        </p:nvSpPr>
        <p:spPr>
          <a:xfrm>
            <a:off x="1607810" y="-178124"/>
            <a:ext cx="9143999" cy="2162065"/>
          </a:xfrm>
        </p:spPr>
        <p:txBody>
          <a:bodyPr/>
          <a:lstStyle/>
          <a:p>
            <a:pPr algn="l"/>
            <a:r>
              <a:rPr lang="en-US" dirty="0">
                <a:solidFill>
                  <a:srgbClr val="FFFF00"/>
                </a:solidFill>
                <a:latin typeface="Bahnschrift Light SemiCondensed" panose="020B0502040204020203" pitchFamily="34" charset="0"/>
              </a:rPr>
              <a:t>Supervised Machine Learning.</a:t>
            </a:r>
            <a:endParaRPr lang="en-GB" dirty="0"/>
          </a:p>
        </p:txBody>
      </p:sp>
      <p:sp>
        <p:nvSpPr>
          <p:cNvPr id="4" name="Slide Number Placeholder 3">
            <a:extLst>
              <a:ext uri="{FF2B5EF4-FFF2-40B4-BE49-F238E27FC236}">
                <a16:creationId xmlns:a16="http://schemas.microsoft.com/office/drawing/2014/main" id="{F7311F43-D443-477E-8ADB-747918320B59}"/>
              </a:ext>
            </a:extLst>
          </p:cNvPr>
          <p:cNvSpPr>
            <a:spLocks noGrp="1"/>
          </p:cNvSpPr>
          <p:nvPr>
            <p:ph type="sldNum" sz="quarter" idx="12"/>
          </p:nvPr>
        </p:nvSpPr>
        <p:spPr/>
        <p:txBody>
          <a:bodyPr/>
          <a:lstStyle/>
          <a:p>
            <a:fld id="{294A09A9-5501-47C1-A89A-A340965A2BE2}" type="slidenum">
              <a:rPr lang="en-US" smtClean="0"/>
              <a:pPr/>
              <a:t>48</a:t>
            </a:fld>
            <a:endParaRPr lang="en-US" dirty="0"/>
          </a:p>
        </p:txBody>
      </p:sp>
      <p:graphicFrame>
        <p:nvGraphicFramePr>
          <p:cNvPr id="7" name="Content Placeholder 4">
            <a:extLst>
              <a:ext uri="{FF2B5EF4-FFF2-40B4-BE49-F238E27FC236}">
                <a16:creationId xmlns:a16="http://schemas.microsoft.com/office/drawing/2014/main" id="{24A3FFB3-5F7D-431B-A199-FAC9D740D171}"/>
              </a:ext>
            </a:extLst>
          </p:cNvPr>
          <p:cNvGraphicFramePr>
            <a:graphicFrameLocks noGrp="1"/>
          </p:cNvGraphicFramePr>
          <p:nvPr>
            <p:extLst>
              <p:ext uri="{D42A27DB-BD31-4B8C-83A1-F6EECF244321}">
                <p14:modId xmlns:p14="http://schemas.microsoft.com/office/powerpoint/2010/main" val="4064552554"/>
              </p:ext>
            </p:extLst>
          </p:nvPr>
        </p:nvGraphicFramePr>
        <p:xfrm>
          <a:off x="483288" y="2220686"/>
          <a:ext cx="11214911" cy="40529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7983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77FD34-44E3-4649-A20D-95C8BD03D038}"/>
              </a:ext>
            </a:extLst>
          </p:cNvPr>
          <p:cNvSpPr>
            <a:spLocks noGrp="1"/>
          </p:cNvSpPr>
          <p:nvPr>
            <p:ph type="sldNum" sz="quarter" idx="12"/>
          </p:nvPr>
        </p:nvSpPr>
        <p:spPr/>
        <p:txBody>
          <a:bodyPr/>
          <a:lstStyle/>
          <a:p>
            <a:fld id="{294A09A9-5501-47C1-A89A-A340965A2BE2}" type="slidenum">
              <a:rPr lang="en-US" smtClean="0"/>
              <a:pPr/>
              <a:t>49</a:t>
            </a:fld>
            <a:endParaRPr lang="en-US" dirty="0"/>
          </a:p>
        </p:txBody>
      </p:sp>
      <p:graphicFrame>
        <p:nvGraphicFramePr>
          <p:cNvPr id="3" name="Content Placeholder 5">
            <a:extLst>
              <a:ext uri="{FF2B5EF4-FFF2-40B4-BE49-F238E27FC236}">
                <a16:creationId xmlns:a16="http://schemas.microsoft.com/office/drawing/2014/main" id="{CA9A81CA-8E15-4044-84BE-AFEBD7066079}"/>
              </a:ext>
            </a:extLst>
          </p:cNvPr>
          <p:cNvGraphicFramePr>
            <a:graphicFrameLocks noGrp="1"/>
          </p:cNvGraphicFramePr>
          <p:nvPr>
            <p:extLst>
              <p:ext uri="{D42A27DB-BD31-4B8C-83A1-F6EECF244321}">
                <p14:modId xmlns:p14="http://schemas.microsoft.com/office/powerpoint/2010/main" val="3260659646"/>
              </p:ext>
            </p:extLst>
          </p:nvPr>
        </p:nvGraphicFramePr>
        <p:xfrm>
          <a:off x="364585" y="1620166"/>
          <a:ext cx="11605334" cy="4662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4004C18C-349F-4FE2-A809-A583B86DD589}"/>
              </a:ext>
            </a:extLst>
          </p:cNvPr>
          <p:cNvSpPr txBox="1"/>
          <p:nvPr/>
        </p:nvSpPr>
        <p:spPr>
          <a:xfrm>
            <a:off x="558140" y="653143"/>
            <a:ext cx="5486400" cy="461665"/>
          </a:xfrm>
          <a:prstGeom prst="rect">
            <a:avLst/>
          </a:prstGeom>
          <a:noFill/>
        </p:spPr>
        <p:txBody>
          <a:bodyPr wrap="square" rtlCol="0">
            <a:spAutoFit/>
          </a:bodyPr>
          <a:lstStyle/>
          <a:p>
            <a:r>
              <a:rPr lang="en-US" sz="2400" b="1" dirty="0">
                <a:solidFill>
                  <a:srgbClr val="FFFF00"/>
                </a:solidFill>
              </a:rPr>
              <a:t>Historical Dataset</a:t>
            </a:r>
            <a:endParaRPr lang="en-GB" sz="2400" b="1" dirty="0">
              <a:solidFill>
                <a:srgbClr val="FFFF00"/>
              </a:solidFill>
            </a:endParaRPr>
          </a:p>
        </p:txBody>
      </p:sp>
    </p:spTree>
    <p:extLst>
      <p:ext uri="{BB962C8B-B14F-4D97-AF65-F5344CB8AC3E}">
        <p14:creationId xmlns:p14="http://schemas.microsoft.com/office/powerpoint/2010/main" val="24393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85176C-79D7-4425-BD3C-3308E19140A2}"/>
              </a:ext>
            </a:extLst>
          </p:cNvPr>
          <p:cNvSpPr>
            <a:spLocks noGrp="1"/>
          </p:cNvSpPr>
          <p:nvPr>
            <p:ph type="sldNum" sz="quarter" idx="12"/>
          </p:nvPr>
        </p:nvSpPr>
        <p:spPr/>
        <p:txBody>
          <a:bodyPr/>
          <a:lstStyle/>
          <a:p>
            <a:fld id="{294A09A9-5501-47C1-A89A-A340965A2BE2}" type="slidenum">
              <a:rPr lang="en-US" smtClean="0"/>
              <a:pPr/>
              <a:t>5</a:t>
            </a:fld>
            <a:endParaRPr lang="en-US" dirty="0"/>
          </a:p>
        </p:txBody>
      </p:sp>
      <p:sp>
        <p:nvSpPr>
          <p:cNvPr id="4" name="TextBox 3">
            <a:extLst>
              <a:ext uri="{FF2B5EF4-FFF2-40B4-BE49-F238E27FC236}">
                <a16:creationId xmlns:a16="http://schemas.microsoft.com/office/drawing/2014/main" id="{C801B9D2-84A1-4A1B-8CB4-D723376FDA8A}"/>
              </a:ext>
            </a:extLst>
          </p:cNvPr>
          <p:cNvSpPr txBox="1"/>
          <p:nvPr/>
        </p:nvSpPr>
        <p:spPr>
          <a:xfrm>
            <a:off x="839849" y="2680256"/>
            <a:ext cx="10082151" cy="1200329"/>
          </a:xfrm>
          <a:prstGeom prst="rect">
            <a:avLst/>
          </a:prstGeom>
          <a:noFill/>
        </p:spPr>
        <p:txBody>
          <a:bodyPr wrap="square">
            <a:spAutoFit/>
          </a:bodyPr>
          <a:lstStyle/>
          <a:p>
            <a:r>
              <a:rPr lang="en-US" sz="7200" dirty="0">
                <a:solidFill>
                  <a:srgbClr val="FFFF00"/>
                </a:solidFill>
                <a:latin typeface="Bahnschrift SemiBold" panose="020B0502040204020203" pitchFamily="34" charset="0"/>
              </a:rPr>
              <a:t>1. Reporting dashboard</a:t>
            </a:r>
            <a:endParaRPr lang="en-GB" sz="7200" dirty="0">
              <a:solidFill>
                <a:srgbClr val="FFFF00"/>
              </a:solidFill>
              <a:latin typeface="Bahnschrift SemiBold" panose="020B0502040204020203" pitchFamily="34" charset="0"/>
            </a:endParaRPr>
          </a:p>
        </p:txBody>
      </p:sp>
      <p:cxnSp>
        <p:nvCxnSpPr>
          <p:cNvPr id="6" name="Straight Connector 5">
            <a:extLst>
              <a:ext uri="{FF2B5EF4-FFF2-40B4-BE49-F238E27FC236}">
                <a16:creationId xmlns:a16="http://schemas.microsoft.com/office/drawing/2014/main" id="{19575957-EBA2-476C-BAFB-D239D99582C9}"/>
              </a:ext>
            </a:extLst>
          </p:cNvPr>
          <p:cNvCxnSpPr/>
          <p:nvPr/>
        </p:nvCxnSpPr>
        <p:spPr>
          <a:xfrm>
            <a:off x="647205" y="4085112"/>
            <a:ext cx="10171216"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7166908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B6CE3A9-9CCD-4A77-8166-A0AADCAC42E4}"/>
              </a:ext>
            </a:extLst>
          </p:cNvPr>
          <p:cNvSpPr>
            <a:spLocks noGrp="1"/>
          </p:cNvSpPr>
          <p:nvPr>
            <p:ph type="sldNum" sz="quarter" idx="12"/>
          </p:nvPr>
        </p:nvSpPr>
        <p:spPr/>
        <p:txBody>
          <a:bodyPr/>
          <a:lstStyle/>
          <a:p>
            <a:fld id="{294A09A9-5501-47C1-A89A-A340965A2BE2}" type="slidenum">
              <a:rPr lang="en-US" smtClean="0"/>
              <a:pPr/>
              <a:t>50</a:t>
            </a:fld>
            <a:endParaRPr lang="en-US" dirty="0"/>
          </a:p>
        </p:txBody>
      </p:sp>
      <p:pic>
        <p:nvPicPr>
          <p:cNvPr id="22530" name="Picture 2">
            <a:extLst>
              <a:ext uri="{FF2B5EF4-FFF2-40B4-BE49-F238E27FC236}">
                <a16:creationId xmlns:a16="http://schemas.microsoft.com/office/drawing/2014/main" id="{AB62268E-1F72-4064-A23B-8E51CE997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018" y="731810"/>
            <a:ext cx="9108374" cy="552247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EA05B8-1BD1-42ED-8507-0222728072B7}"/>
              </a:ext>
            </a:extLst>
          </p:cNvPr>
          <p:cNvSpPr txBox="1"/>
          <p:nvPr/>
        </p:nvSpPr>
        <p:spPr>
          <a:xfrm>
            <a:off x="219693" y="177812"/>
            <a:ext cx="7576457" cy="1107996"/>
          </a:xfrm>
          <a:prstGeom prst="rect">
            <a:avLst/>
          </a:prstGeom>
          <a:noFill/>
        </p:spPr>
        <p:txBody>
          <a:bodyPr wrap="square" rtlCol="0">
            <a:spAutoFit/>
          </a:bodyPr>
          <a:lstStyle/>
          <a:p>
            <a:r>
              <a:rPr lang="en-US" sz="2400" b="1" i="0" dirty="0">
                <a:solidFill>
                  <a:srgbClr val="FFFF00"/>
                </a:solidFill>
                <a:effectLst/>
                <a:latin typeface="system-ui"/>
              </a:rPr>
              <a:t>Using Recursive Feature Elimination (RFE) and ranking the features in order of importance.</a:t>
            </a:r>
          </a:p>
          <a:p>
            <a:endParaRPr lang="en-GB" dirty="0"/>
          </a:p>
        </p:txBody>
      </p:sp>
    </p:spTree>
    <p:extLst>
      <p:ext uri="{BB962C8B-B14F-4D97-AF65-F5344CB8AC3E}">
        <p14:creationId xmlns:p14="http://schemas.microsoft.com/office/powerpoint/2010/main" val="9055669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85A01-4665-4748-A212-096A89505117}"/>
              </a:ext>
            </a:extLst>
          </p:cNvPr>
          <p:cNvSpPr>
            <a:spLocks noGrp="1"/>
          </p:cNvSpPr>
          <p:nvPr>
            <p:ph type="title"/>
          </p:nvPr>
        </p:nvSpPr>
        <p:spPr/>
        <p:txBody>
          <a:bodyPr>
            <a:normAutofit/>
          </a:bodyPr>
          <a:lstStyle/>
          <a:p>
            <a:r>
              <a:rPr lang="en-US" sz="4000" dirty="0">
                <a:solidFill>
                  <a:srgbClr val="FFFF00"/>
                </a:solidFill>
              </a:rPr>
              <a:t>Model Building - Baseline (Run 0-Unscaled data)</a:t>
            </a:r>
            <a:endParaRPr lang="en-GB" sz="4000" dirty="0">
              <a:solidFill>
                <a:srgbClr val="FFFF00"/>
              </a:solidFill>
            </a:endParaRPr>
          </a:p>
        </p:txBody>
      </p:sp>
      <p:sp>
        <p:nvSpPr>
          <p:cNvPr id="3" name="Content Placeholder 2">
            <a:extLst>
              <a:ext uri="{FF2B5EF4-FFF2-40B4-BE49-F238E27FC236}">
                <a16:creationId xmlns:a16="http://schemas.microsoft.com/office/drawing/2014/main" id="{76332B7A-4633-4160-80E6-DDF2E48B54E6}"/>
              </a:ext>
            </a:extLst>
          </p:cNvPr>
          <p:cNvSpPr>
            <a:spLocks noGrp="1"/>
          </p:cNvSpPr>
          <p:nvPr>
            <p:ph idx="1"/>
          </p:nvPr>
        </p:nvSpPr>
        <p:spPr/>
        <p:txBody>
          <a:bodyPr>
            <a:normAutofit fontScale="70000" lnSpcReduction="20000"/>
          </a:bodyPr>
          <a:lstStyle/>
          <a:p>
            <a:pPr marL="0" indent="0">
              <a:buNone/>
            </a:pPr>
            <a:r>
              <a:rPr lang="en-US" sz="2000" dirty="0"/>
              <a:t>Using </a:t>
            </a:r>
            <a:r>
              <a:rPr lang="en-US" dirty="0"/>
              <a:t>Logistic Regression Classifier</a:t>
            </a:r>
            <a:br>
              <a:rPr lang="en-US" dirty="0"/>
            </a:br>
            <a:r>
              <a:rPr lang="en-US" sz="1400" dirty="0">
                <a:solidFill>
                  <a:schemeClr val="bg1">
                    <a:lumMod val="50000"/>
                  </a:schemeClr>
                </a:solidFill>
              </a:rPr>
              <a:t>Predictions &amp; Evaluation</a:t>
            </a:r>
            <a:endParaRPr lang="en-US" sz="2000" dirty="0"/>
          </a:p>
          <a:p>
            <a:pPr marL="0" indent="0">
              <a:buNone/>
            </a:pPr>
            <a:endParaRPr lang="en-US" sz="2000" dirty="0"/>
          </a:p>
          <a:p>
            <a:pPr marL="0" indent="0">
              <a:buNone/>
            </a:pPr>
            <a:r>
              <a:rPr lang="en-US" sz="2000" dirty="0"/>
              <a:t>Classification Report</a:t>
            </a:r>
          </a:p>
          <a:p>
            <a:pPr marL="342900" indent="-342900"/>
            <a:r>
              <a:rPr lang="en-US" sz="2000" dirty="0">
                <a:solidFill>
                  <a:schemeClr val="bg1">
                    <a:lumMod val="50000"/>
                  </a:schemeClr>
                </a:solidFill>
              </a:rPr>
              <a:t>The average precision is 0.86</a:t>
            </a:r>
          </a:p>
          <a:p>
            <a:pPr marL="342900" indent="-342900"/>
            <a:r>
              <a:rPr lang="en-US" sz="2000" dirty="0">
                <a:solidFill>
                  <a:schemeClr val="bg1">
                    <a:lumMod val="50000"/>
                  </a:schemeClr>
                </a:solidFill>
              </a:rPr>
              <a:t>The average recall is 0.91</a:t>
            </a:r>
          </a:p>
          <a:p>
            <a:pPr marL="342900" indent="-342900"/>
            <a:r>
              <a:rPr lang="en-US" sz="2000" dirty="0">
                <a:solidFill>
                  <a:schemeClr val="bg1">
                    <a:lumMod val="50000"/>
                  </a:schemeClr>
                </a:solidFill>
              </a:rPr>
              <a:t>The f1-score is 0.88</a:t>
            </a:r>
          </a:p>
          <a:p>
            <a:pPr marL="342900" indent="-342900"/>
            <a:r>
              <a:rPr lang="en-US" sz="2000" dirty="0">
                <a:solidFill>
                  <a:schemeClr val="bg1">
                    <a:lumMod val="50000"/>
                  </a:schemeClr>
                </a:solidFill>
              </a:rPr>
              <a:t>Accuracy is 0.81</a:t>
            </a:r>
          </a:p>
          <a:p>
            <a:pPr marL="0" indent="0">
              <a:buNone/>
            </a:pPr>
            <a:r>
              <a:rPr lang="en-US" sz="2000" dirty="0"/>
              <a:t>Confusion Matrix</a:t>
            </a:r>
          </a:p>
          <a:p>
            <a:pPr marL="342900" indent="-342900">
              <a:buFont typeface="Arial" panose="020B0604020202020204" pitchFamily="34" charset="0"/>
              <a:buChar char="•"/>
            </a:pPr>
            <a:r>
              <a:rPr lang="en-US" sz="2000" dirty="0">
                <a:solidFill>
                  <a:schemeClr val="accent3"/>
                </a:solidFill>
              </a:rPr>
              <a:t>Classified correctly as Non - Churners – 496</a:t>
            </a:r>
          </a:p>
          <a:p>
            <a:pPr marL="342900" indent="-342900">
              <a:buFont typeface="Arial" panose="020B0604020202020204" pitchFamily="34" charset="0"/>
              <a:buChar char="•"/>
            </a:pPr>
            <a:r>
              <a:rPr lang="en-US" sz="2000" dirty="0">
                <a:solidFill>
                  <a:schemeClr val="accent3"/>
                </a:solidFill>
              </a:rPr>
              <a:t>Classified correctly as Churners – 2,781</a:t>
            </a:r>
          </a:p>
          <a:p>
            <a:pPr marL="342900" indent="-342900">
              <a:buFont typeface="Arial" panose="020B0604020202020204" pitchFamily="34" charset="0"/>
              <a:buChar char="•"/>
            </a:pPr>
            <a:r>
              <a:rPr lang="en-US" sz="2000" dirty="0">
                <a:solidFill>
                  <a:srgbClr val="FC8174"/>
                </a:solidFill>
              </a:rPr>
              <a:t>Classified incorrectly as Non - Churners –287</a:t>
            </a:r>
          </a:p>
          <a:p>
            <a:pPr marL="342900" indent="-342900">
              <a:buFont typeface="Arial" panose="020B0604020202020204" pitchFamily="34" charset="0"/>
              <a:buChar char="•"/>
            </a:pPr>
            <a:r>
              <a:rPr lang="en-US" sz="2000" dirty="0">
                <a:solidFill>
                  <a:srgbClr val="FC8174"/>
                </a:solidFill>
              </a:rPr>
              <a:t>Classified incorrectly as Churners -459</a:t>
            </a:r>
            <a:endParaRPr lang="en-GB" sz="2000" dirty="0">
              <a:solidFill>
                <a:srgbClr val="FC8174"/>
              </a:solidFill>
            </a:endParaRPr>
          </a:p>
          <a:p>
            <a:endParaRPr lang="en-GB" dirty="0"/>
          </a:p>
        </p:txBody>
      </p:sp>
      <p:sp>
        <p:nvSpPr>
          <p:cNvPr id="5" name="Slide Number Placeholder 4">
            <a:extLst>
              <a:ext uri="{FF2B5EF4-FFF2-40B4-BE49-F238E27FC236}">
                <a16:creationId xmlns:a16="http://schemas.microsoft.com/office/drawing/2014/main" id="{D66F1945-391B-4F2D-A92D-E3D4675F1DA1}"/>
              </a:ext>
            </a:extLst>
          </p:cNvPr>
          <p:cNvSpPr>
            <a:spLocks noGrp="1"/>
          </p:cNvSpPr>
          <p:nvPr>
            <p:ph type="sldNum" sz="quarter" idx="13"/>
          </p:nvPr>
        </p:nvSpPr>
        <p:spPr/>
        <p:txBody>
          <a:bodyPr/>
          <a:lstStyle/>
          <a:p>
            <a:fld id="{294A09A9-5501-47C1-A89A-A340965A2BE2}" type="slidenum">
              <a:rPr lang="en-US" smtClean="0"/>
              <a:pPr/>
              <a:t>51</a:t>
            </a:fld>
            <a:endParaRPr lang="en-US" dirty="0"/>
          </a:p>
        </p:txBody>
      </p:sp>
      <p:pic>
        <p:nvPicPr>
          <p:cNvPr id="7" name="Picture 6">
            <a:extLst>
              <a:ext uri="{FF2B5EF4-FFF2-40B4-BE49-F238E27FC236}">
                <a16:creationId xmlns:a16="http://schemas.microsoft.com/office/drawing/2014/main" id="{7ABC6564-E171-4A27-BE06-1225FE80F832}"/>
              </a:ext>
            </a:extLst>
          </p:cNvPr>
          <p:cNvPicPr>
            <a:picLocks noChangeAspect="1"/>
          </p:cNvPicPr>
          <p:nvPr/>
        </p:nvPicPr>
        <p:blipFill>
          <a:blip r:embed="rId2"/>
          <a:stretch>
            <a:fillRect/>
          </a:stretch>
        </p:blipFill>
        <p:spPr>
          <a:xfrm>
            <a:off x="6761074" y="2268473"/>
            <a:ext cx="3861404" cy="1265319"/>
          </a:xfrm>
          <a:prstGeom prst="rect">
            <a:avLst/>
          </a:prstGeom>
        </p:spPr>
      </p:pic>
      <p:pic>
        <p:nvPicPr>
          <p:cNvPr id="9" name="Picture 8">
            <a:extLst>
              <a:ext uri="{FF2B5EF4-FFF2-40B4-BE49-F238E27FC236}">
                <a16:creationId xmlns:a16="http://schemas.microsoft.com/office/drawing/2014/main" id="{43247D37-D0C7-4E5A-8189-231DC20C509E}"/>
              </a:ext>
            </a:extLst>
          </p:cNvPr>
          <p:cNvPicPr>
            <a:picLocks noChangeAspect="1"/>
          </p:cNvPicPr>
          <p:nvPr/>
        </p:nvPicPr>
        <p:blipFill>
          <a:blip r:embed="rId3"/>
          <a:stretch>
            <a:fillRect/>
          </a:stretch>
        </p:blipFill>
        <p:spPr>
          <a:xfrm>
            <a:off x="6761074" y="4320864"/>
            <a:ext cx="3938594" cy="1325563"/>
          </a:xfrm>
          <a:prstGeom prst="rect">
            <a:avLst/>
          </a:prstGeom>
        </p:spPr>
      </p:pic>
    </p:spTree>
    <p:extLst>
      <p:ext uri="{BB962C8B-B14F-4D97-AF65-F5344CB8AC3E}">
        <p14:creationId xmlns:p14="http://schemas.microsoft.com/office/powerpoint/2010/main" val="3819708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85A01-4665-4748-A212-096A89505117}"/>
              </a:ext>
            </a:extLst>
          </p:cNvPr>
          <p:cNvSpPr>
            <a:spLocks noGrp="1"/>
          </p:cNvSpPr>
          <p:nvPr>
            <p:ph type="title"/>
          </p:nvPr>
        </p:nvSpPr>
        <p:spPr/>
        <p:txBody>
          <a:bodyPr/>
          <a:lstStyle/>
          <a:p>
            <a:r>
              <a:rPr lang="en-US" dirty="0">
                <a:solidFill>
                  <a:srgbClr val="FFFF00"/>
                </a:solidFill>
              </a:rPr>
              <a:t>Model Building – Run 1(Scaled data)</a:t>
            </a:r>
            <a:endParaRPr lang="en-GB" dirty="0">
              <a:solidFill>
                <a:srgbClr val="FFFF00"/>
              </a:solidFill>
            </a:endParaRPr>
          </a:p>
        </p:txBody>
      </p:sp>
      <p:sp>
        <p:nvSpPr>
          <p:cNvPr id="3" name="Content Placeholder 2">
            <a:extLst>
              <a:ext uri="{FF2B5EF4-FFF2-40B4-BE49-F238E27FC236}">
                <a16:creationId xmlns:a16="http://schemas.microsoft.com/office/drawing/2014/main" id="{76332B7A-4633-4160-80E6-DDF2E48B54E6}"/>
              </a:ext>
            </a:extLst>
          </p:cNvPr>
          <p:cNvSpPr>
            <a:spLocks noGrp="1"/>
          </p:cNvSpPr>
          <p:nvPr>
            <p:ph idx="1"/>
          </p:nvPr>
        </p:nvSpPr>
        <p:spPr>
          <a:xfrm>
            <a:off x="375623" y="1858076"/>
            <a:ext cx="4247067" cy="4351338"/>
          </a:xfrm>
        </p:spPr>
        <p:txBody>
          <a:bodyPr>
            <a:normAutofit fontScale="70000" lnSpcReduction="20000"/>
          </a:bodyPr>
          <a:lstStyle/>
          <a:p>
            <a:pPr marL="0" indent="0">
              <a:buNone/>
            </a:pPr>
            <a:r>
              <a:rPr lang="en-US" sz="2000" dirty="0"/>
              <a:t>Using </a:t>
            </a:r>
            <a:r>
              <a:rPr lang="en-US" dirty="0"/>
              <a:t>Logistic Regression Classifier</a:t>
            </a:r>
            <a:br>
              <a:rPr lang="en-US" dirty="0"/>
            </a:br>
            <a:r>
              <a:rPr lang="en-US" sz="1400" dirty="0">
                <a:solidFill>
                  <a:schemeClr val="bg1">
                    <a:lumMod val="50000"/>
                  </a:schemeClr>
                </a:solidFill>
              </a:rPr>
              <a:t>Predictions &amp; Evaluation</a:t>
            </a:r>
            <a:endParaRPr lang="en-US" sz="2000" dirty="0"/>
          </a:p>
          <a:p>
            <a:pPr marL="0" indent="0">
              <a:buNone/>
            </a:pPr>
            <a:endParaRPr lang="en-US" sz="2000" dirty="0"/>
          </a:p>
          <a:p>
            <a:pPr marL="0" indent="0">
              <a:buNone/>
            </a:pPr>
            <a:r>
              <a:rPr lang="en-US" sz="2000" dirty="0"/>
              <a:t>Classification Report</a:t>
            </a:r>
          </a:p>
          <a:p>
            <a:pPr marL="342900" indent="-342900"/>
            <a:r>
              <a:rPr lang="en-US" sz="2000" dirty="0">
                <a:solidFill>
                  <a:schemeClr val="bg1">
                    <a:lumMod val="50000"/>
                  </a:schemeClr>
                </a:solidFill>
              </a:rPr>
              <a:t>The average precision is 0.86</a:t>
            </a:r>
          </a:p>
          <a:p>
            <a:pPr marL="342900" indent="-342900"/>
            <a:r>
              <a:rPr lang="en-US" sz="2000" dirty="0">
                <a:solidFill>
                  <a:schemeClr val="bg1">
                    <a:lumMod val="50000"/>
                  </a:schemeClr>
                </a:solidFill>
              </a:rPr>
              <a:t>The average recall is 0.91</a:t>
            </a:r>
          </a:p>
          <a:p>
            <a:pPr marL="342900" indent="-342900"/>
            <a:r>
              <a:rPr lang="en-US" sz="2000" dirty="0">
                <a:solidFill>
                  <a:schemeClr val="bg1">
                    <a:lumMod val="50000"/>
                  </a:schemeClr>
                </a:solidFill>
              </a:rPr>
              <a:t>The f1-score is 0.88</a:t>
            </a:r>
          </a:p>
          <a:p>
            <a:pPr marL="342900" indent="-342900"/>
            <a:r>
              <a:rPr lang="en-US" dirty="0">
                <a:solidFill>
                  <a:schemeClr val="bg1">
                    <a:lumMod val="50000"/>
                  </a:schemeClr>
                </a:solidFill>
              </a:rPr>
              <a:t>Accuracy increased a little to 0.82</a:t>
            </a:r>
          </a:p>
          <a:p>
            <a:pPr marL="342900" indent="-342900"/>
            <a:endParaRPr lang="en-US" sz="2000" dirty="0">
              <a:solidFill>
                <a:schemeClr val="bg1">
                  <a:lumMod val="50000"/>
                </a:schemeClr>
              </a:solidFill>
            </a:endParaRPr>
          </a:p>
          <a:p>
            <a:pPr marL="0" indent="0">
              <a:buNone/>
            </a:pPr>
            <a:r>
              <a:rPr lang="en-US" sz="2000" dirty="0"/>
              <a:t>Confusion Matrix</a:t>
            </a:r>
          </a:p>
          <a:p>
            <a:pPr marL="342900" indent="-342900">
              <a:buFont typeface="Arial" panose="020B0604020202020204" pitchFamily="34" charset="0"/>
              <a:buChar char="•"/>
            </a:pPr>
            <a:r>
              <a:rPr lang="en-US" sz="2000" dirty="0">
                <a:solidFill>
                  <a:schemeClr val="accent3"/>
                </a:solidFill>
              </a:rPr>
              <a:t>Classified correctly as Non - Churners – 495</a:t>
            </a:r>
          </a:p>
          <a:p>
            <a:pPr marL="342900" indent="-342900">
              <a:buFont typeface="Arial" panose="020B0604020202020204" pitchFamily="34" charset="0"/>
              <a:buChar char="•"/>
            </a:pPr>
            <a:r>
              <a:rPr lang="en-US" sz="2000" dirty="0">
                <a:solidFill>
                  <a:schemeClr val="accent3"/>
                </a:solidFill>
              </a:rPr>
              <a:t>Classified correctly as Churners – 2,786</a:t>
            </a:r>
          </a:p>
          <a:p>
            <a:pPr marL="342900" indent="-342900">
              <a:buFont typeface="Arial" panose="020B0604020202020204" pitchFamily="34" charset="0"/>
              <a:buChar char="•"/>
            </a:pPr>
            <a:r>
              <a:rPr lang="en-US" sz="2000" dirty="0">
                <a:solidFill>
                  <a:srgbClr val="FC8174"/>
                </a:solidFill>
              </a:rPr>
              <a:t>Classified incorrectly as Non - Churners –282</a:t>
            </a:r>
          </a:p>
          <a:p>
            <a:pPr marL="342900" indent="-342900">
              <a:buFont typeface="Arial" panose="020B0604020202020204" pitchFamily="34" charset="0"/>
              <a:buChar char="•"/>
            </a:pPr>
            <a:r>
              <a:rPr lang="en-US" sz="2000" dirty="0">
                <a:solidFill>
                  <a:srgbClr val="FC8174"/>
                </a:solidFill>
              </a:rPr>
              <a:t>Classified incorrectly as Churners -460</a:t>
            </a:r>
            <a:endParaRPr lang="en-GB" sz="2000" dirty="0">
              <a:solidFill>
                <a:srgbClr val="FC8174"/>
              </a:solidFill>
            </a:endParaRPr>
          </a:p>
          <a:p>
            <a:pPr marL="0" indent="0">
              <a:buNone/>
            </a:pPr>
            <a:r>
              <a:rPr lang="en-GB" dirty="0"/>
              <a:t>ROC(Receiver Operating Characteristic)</a:t>
            </a:r>
          </a:p>
        </p:txBody>
      </p:sp>
      <p:sp>
        <p:nvSpPr>
          <p:cNvPr id="5" name="Slide Number Placeholder 4">
            <a:extLst>
              <a:ext uri="{FF2B5EF4-FFF2-40B4-BE49-F238E27FC236}">
                <a16:creationId xmlns:a16="http://schemas.microsoft.com/office/drawing/2014/main" id="{D66F1945-391B-4F2D-A92D-E3D4675F1DA1}"/>
              </a:ext>
            </a:extLst>
          </p:cNvPr>
          <p:cNvSpPr>
            <a:spLocks noGrp="1"/>
          </p:cNvSpPr>
          <p:nvPr>
            <p:ph type="sldNum" sz="quarter" idx="13"/>
          </p:nvPr>
        </p:nvSpPr>
        <p:spPr/>
        <p:txBody>
          <a:bodyPr/>
          <a:lstStyle/>
          <a:p>
            <a:fld id="{294A09A9-5501-47C1-A89A-A340965A2BE2}" type="slidenum">
              <a:rPr lang="en-US" smtClean="0"/>
              <a:pPr/>
              <a:t>52</a:t>
            </a:fld>
            <a:endParaRPr lang="en-US" dirty="0"/>
          </a:p>
        </p:txBody>
      </p:sp>
      <p:pic>
        <p:nvPicPr>
          <p:cNvPr id="6" name="Picture 5">
            <a:extLst>
              <a:ext uri="{FF2B5EF4-FFF2-40B4-BE49-F238E27FC236}">
                <a16:creationId xmlns:a16="http://schemas.microsoft.com/office/drawing/2014/main" id="{1C926278-B711-4035-93DA-727651A0184F}"/>
              </a:ext>
            </a:extLst>
          </p:cNvPr>
          <p:cNvPicPr>
            <a:picLocks noChangeAspect="1"/>
          </p:cNvPicPr>
          <p:nvPr/>
        </p:nvPicPr>
        <p:blipFill>
          <a:blip r:embed="rId2"/>
          <a:stretch>
            <a:fillRect/>
          </a:stretch>
        </p:blipFill>
        <p:spPr>
          <a:xfrm>
            <a:off x="4430690" y="1825625"/>
            <a:ext cx="3755167" cy="1149409"/>
          </a:xfrm>
          <a:prstGeom prst="rect">
            <a:avLst/>
          </a:prstGeom>
        </p:spPr>
      </p:pic>
      <p:pic>
        <p:nvPicPr>
          <p:cNvPr id="23554" name="Picture 2">
            <a:extLst>
              <a:ext uri="{FF2B5EF4-FFF2-40B4-BE49-F238E27FC236}">
                <a16:creationId xmlns:a16="http://schemas.microsoft.com/office/drawing/2014/main" id="{BCAFF257-1680-4C6A-B99E-1FB9D23A1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0690" y="3429000"/>
            <a:ext cx="3755167" cy="28727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1F8DEF8-C916-44A1-815D-61379D2127C9}"/>
              </a:ext>
            </a:extLst>
          </p:cNvPr>
          <p:cNvPicPr>
            <a:picLocks noChangeAspect="1"/>
          </p:cNvPicPr>
          <p:nvPr/>
        </p:nvPicPr>
        <p:blipFill>
          <a:blip r:embed="rId4"/>
          <a:stretch>
            <a:fillRect/>
          </a:stretch>
        </p:blipFill>
        <p:spPr>
          <a:xfrm>
            <a:off x="8241475" y="1825625"/>
            <a:ext cx="3525640" cy="1149409"/>
          </a:xfrm>
          <a:prstGeom prst="rect">
            <a:avLst/>
          </a:prstGeom>
        </p:spPr>
      </p:pic>
      <p:pic>
        <p:nvPicPr>
          <p:cNvPr id="23556" name="Picture 4">
            <a:extLst>
              <a:ext uri="{FF2B5EF4-FFF2-40B4-BE49-F238E27FC236}">
                <a16:creationId xmlns:a16="http://schemas.microsoft.com/office/drawing/2014/main" id="{B90C2C30-029E-4591-B0DA-ABFAF6BD65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1475" y="3429000"/>
            <a:ext cx="3569525" cy="2872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639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B2BB-B0F1-4C9C-882E-F4CE23938DE3}"/>
              </a:ext>
            </a:extLst>
          </p:cNvPr>
          <p:cNvSpPr>
            <a:spLocks noGrp="1"/>
          </p:cNvSpPr>
          <p:nvPr>
            <p:ph type="ctrTitle"/>
          </p:nvPr>
        </p:nvSpPr>
        <p:spPr>
          <a:xfrm>
            <a:off x="424886" y="-139939"/>
            <a:ext cx="9143999" cy="1357086"/>
          </a:xfrm>
        </p:spPr>
        <p:txBody>
          <a:bodyPr/>
          <a:lstStyle/>
          <a:p>
            <a:r>
              <a:rPr lang="en-US" dirty="0">
                <a:solidFill>
                  <a:srgbClr val="FFFF00"/>
                </a:solidFill>
              </a:rPr>
              <a:t>Resampling</a:t>
            </a:r>
            <a:endParaRPr lang="en-GB" dirty="0">
              <a:solidFill>
                <a:srgbClr val="FFFF00"/>
              </a:solidFill>
            </a:endParaRPr>
          </a:p>
        </p:txBody>
      </p:sp>
      <p:sp>
        <p:nvSpPr>
          <p:cNvPr id="3" name="Subtitle 2">
            <a:extLst>
              <a:ext uri="{FF2B5EF4-FFF2-40B4-BE49-F238E27FC236}">
                <a16:creationId xmlns:a16="http://schemas.microsoft.com/office/drawing/2014/main" id="{17A9E16B-E6E7-4723-BD12-34619707F817}"/>
              </a:ext>
            </a:extLst>
          </p:cNvPr>
          <p:cNvSpPr>
            <a:spLocks noGrp="1"/>
          </p:cNvSpPr>
          <p:nvPr>
            <p:ph type="subTitle" idx="1"/>
          </p:nvPr>
        </p:nvSpPr>
        <p:spPr>
          <a:xfrm>
            <a:off x="424886" y="1828801"/>
            <a:ext cx="7340244" cy="4560124"/>
          </a:xfrm>
        </p:spPr>
        <p:txBody>
          <a:bodyPr>
            <a:normAutofit fontScale="55000" lnSpcReduction="20000"/>
          </a:bodyPr>
          <a:lstStyle/>
          <a:p>
            <a:pPr algn="l"/>
            <a:r>
              <a:rPr lang="en-US" b="0" i="0" dirty="0">
                <a:effectLst/>
                <a:latin typeface="system-ui"/>
              </a:rPr>
              <a:t>Our historical data has a highly imbalanced target label, it has more churners than non churners which is making our model to be biased towards the churners despite having a very good accuracy.</a:t>
            </a:r>
          </a:p>
          <a:p>
            <a:pPr algn="l"/>
            <a:endParaRPr lang="en-US" b="0" i="0" dirty="0">
              <a:effectLst/>
              <a:latin typeface="system-ui"/>
            </a:endParaRPr>
          </a:p>
          <a:p>
            <a:pPr algn="l"/>
            <a:r>
              <a:rPr lang="en-US" b="1" i="0" dirty="0">
                <a:effectLst/>
                <a:latin typeface="system-ui"/>
              </a:rPr>
              <a:t>The target is HIGHLY imbalanced – had to do some more </a:t>
            </a:r>
            <a:r>
              <a:rPr lang="en-US" b="1" i="0" dirty="0" err="1">
                <a:effectLst/>
                <a:latin typeface="system-ui"/>
              </a:rPr>
              <a:t>sophistcated</a:t>
            </a:r>
            <a:r>
              <a:rPr lang="en-US" b="1" i="0" dirty="0">
                <a:effectLst/>
                <a:latin typeface="system-ui"/>
              </a:rPr>
              <a:t> techniques (e.g. under-sampling of minority class) </a:t>
            </a:r>
            <a:r>
              <a:rPr lang="en-US" b="1" i="0" dirty="0" err="1">
                <a:effectLst/>
                <a:latin typeface="system-ui"/>
              </a:rPr>
              <a:t>undersampling</a:t>
            </a:r>
            <a:r>
              <a:rPr lang="en-US" b="1" i="0" dirty="0">
                <a:effectLst/>
                <a:latin typeface="system-ui"/>
              </a:rPr>
              <a:t> the minority class (churners): Our historical dataset has more churners than non churners which would make our model bias towards churners. Typically, in a churn dataset, it is common to have far fewer churners than non-churners, so it makes sense to under-sample the minority class so as to have a good model.</a:t>
            </a:r>
          </a:p>
          <a:p>
            <a:pPr algn="l"/>
            <a:endParaRPr lang="en-US" b="0" i="0" dirty="0">
              <a:effectLst/>
              <a:latin typeface="system-ui"/>
            </a:endParaRPr>
          </a:p>
          <a:p>
            <a:pPr algn="l"/>
            <a:r>
              <a:rPr lang="en-US" b="0" i="0" dirty="0">
                <a:effectLst/>
                <a:latin typeface="system-ui"/>
              </a:rPr>
              <a:t>I decided to under sample the minority class (Churners) is to keep the integrity of the dataset rather than adding synthetic </a:t>
            </a:r>
            <a:r>
              <a:rPr lang="en-US" b="0" i="0" dirty="0" err="1">
                <a:effectLst/>
                <a:latin typeface="system-ui"/>
              </a:rPr>
              <a:t>datas</a:t>
            </a:r>
            <a:r>
              <a:rPr lang="en-US" b="0" i="0" dirty="0">
                <a:effectLst/>
                <a:latin typeface="system-ui"/>
              </a:rPr>
              <a:t> to my dataset. This made me have a BALANCED target.</a:t>
            </a:r>
          </a:p>
          <a:p>
            <a:pPr algn="l"/>
            <a:endParaRPr lang="en-US" b="0" i="0" dirty="0">
              <a:effectLst/>
              <a:latin typeface="system-ui"/>
            </a:endParaRPr>
          </a:p>
          <a:p>
            <a:pPr algn="l"/>
            <a:r>
              <a:rPr lang="en-US" b="0" i="0" dirty="0">
                <a:effectLst/>
                <a:latin typeface="system-ui"/>
              </a:rPr>
              <a:t>Our model was also built using all the features, we will now go ahead to build our model based on features selected by RFE to be </a:t>
            </a:r>
            <a:r>
              <a:rPr lang="en-US" b="0" i="0" dirty="0" err="1">
                <a:effectLst/>
                <a:latin typeface="system-ui"/>
              </a:rPr>
              <a:t>elimitated</a:t>
            </a:r>
            <a:r>
              <a:rPr lang="en-US" b="0" i="0" dirty="0">
                <a:effectLst/>
                <a:latin typeface="system-ui"/>
              </a:rPr>
              <a:t> after </a:t>
            </a:r>
            <a:r>
              <a:rPr lang="en-US" b="0" i="0" dirty="0" err="1">
                <a:effectLst/>
                <a:latin typeface="system-ui"/>
              </a:rPr>
              <a:t>resambling</a:t>
            </a:r>
            <a:endParaRPr lang="en-US" b="0" i="0" dirty="0">
              <a:effectLst/>
              <a:latin typeface="system-ui"/>
            </a:endParaRPr>
          </a:p>
          <a:p>
            <a:endParaRPr lang="en-GB" dirty="0"/>
          </a:p>
        </p:txBody>
      </p:sp>
      <p:sp>
        <p:nvSpPr>
          <p:cNvPr id="4" name="Slide Number Placeholder 3">
            <a:extLst>
              <a:ext uri="{FF2B5EF4-FFF2-40B4-BE49-F238E27FC236}">
                <a16:creationId xmlns:a16="http://schemas.microsoft.com/office/drawing/2014/main" id="{ED1A9002-A443-42F8-8A52-E919228F2F4E}"/>
              </a:ext>
            </a:extLst>
          </p:cNvPr>
          <p:cNvSpPr>
            <a:spLocks noGrp="1"/>
          </p:cNvSpPr>
          <p:nvPr>
            <p:ph type="sldNum" sz="quarter" idx="12"/>
          </p:nvPr>
        </p:nvSpPr>
        <p:spPr/>
        <p:txBody>
          <a:bodyPr/>
          <a:lstStyle/>
          <a:p>
            <a:fld id="{294A09A9-5501-47C1-A89A-A340965A2BE2}" type="slidenum">
              <a:rPr lang="en-US" smtClean="0"/>
              <a:pPr/>
              <a:t>53</a:t>
            </a:fld>
            <a:endParaRPr lang="en-US" dirty="0"/>
          </a:p>
        </p:txBody>
      </p:sp>
      <p:pic>
        <p:nvPicPr>
          <p:cNvPr id="6" name="Picture 5">
            <a:extLst>
              <a:ext uri="{FF2B5EF4-FFF2-40B4-BE49-F238E27FC236}">
                <a16:creationId xmlns:a16="http://schemas.microsoft.com/office/drawing/2014/main" id="{7597CC57-C1D0-4F1F-A40C-DA0A1ABA1CA3}"/>
              </a:ext>
            </a:extLst>
          </p:cNvPr>
          <p:cNvPicPr>
            <a:picLocks noChangeAspect="1"/>
          </p:cNvPicPr>
          <p:nvPr/>
        </p:nvPicPr>
        <p:blipFill>
          <a:blip r:embed="rId2"/>
          <a:stretch>
            <a:fillRect/>
          </a:stretch>
        </p:blipFill>
        <p:spPr>
          <a:xfrm>
            <a:off x="9760455" y="329355"/>
            <a:ext cx="2006660" cy="822402"/>
          </a:xfrm>
          <a:prstGeom prst="rect">
            <a:avLst/>
          </a:prstGeom>
        </p:spPr>
      </p:pic>
      <p:pic>
        <p:nvPicPr>
          <p:cNvPr id="7" name="Picture 6" descr="Image result for customers leaving">
            <a:extLst>
              <a:ext uri="{FF2B5EF4-FFF2-40B4-BE49-F238E27FC236}">
                <a16:creationId xmlns:a16="http://schemas.microsoft.com/office/drawing/2014/main" id="{B202AAA6-4F68-43F0-A406-911156250A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220"/>
          <a:stretch/>
        </p:blipFill>
        <p:spPr bwMode="auto">
          <a:xfrm>
            <a:off x="8923272" y="4370350"/>
            <a:ext cx="2952051" cy="22026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0CDA706-BCB5-48E4-8F27-BCD29E10C275}"/>
              </a:ext>
            </a:extLst>
          </p:cNvPr>
          <p:cNvPicPr>
            <a:picLocks noChangeAspect="1"/>
          </p:cNvPicPr>
          <p:nvPr/>
        </p:nvPicPr>
        <p:blipFill>
          <a:blip r:embed="rId4"/>
          <a:stretch>
            <a:fillRect/>
          </a:stretch>
        </p:blipFill>
        <p:spPr>
          <a:xfrm>
            <a:off x="9777789" y="1347998"/>
            <a:ext cx="1989325" cy="866750"/>
          </a:xfrm>
          <a:prstGeom prst="rect">
            <a:avLst/>
          </a:prstGeom>
        </p:spPr>
      </p:pic>
      <p:sp>
        <p:nvSpPr>
          <p:cNvPr id="10" name="Arrow: Right 9">
            <a:extLst>
              <a:ext uri="{FF2B5EF4-FFF2-40B4-BE49-F238E27FC236}">
                <a16:creationId xmlns:a16="http://schemas.microsoft.com/office/drawing/2014/main" id="{B4F4D181-9463-4178-B926-2E12F379B33A}"/>
              </a:ext>
            </a:extLst>
          </p:cNvPr>
          <p:cNvSpPr/>
          <p:nvPr/>
        </p:nvSpPr>
        <p:spPr>
          <a:xfrm>
            <a:off x="7873340" y="329355"/>
            <a:ext cx="1573481" cy="680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Before</a:t>
            </a:r>
            <a:endParaRPr lang="en-GB" dirty="0"/>
          </a:p>
        </p:txBody>
      </p:sp>
      <p:sp>
        <p:nvSpPr>
          <p:cNvPr id="14" name="Arrow: Right 13">
            <a:extLst>
              <a:ext uri="{FF2B5EF4-FFF2-40B4-BE49-F238E27FC236}">
                <a16:creationId xmlns:a16="http://schemas.microsoft.com/office/drawing/2014/main" id="{E738AED6-4F5B-4CA6-A88D-BEAA34D516A4}"/>
              </a:ext>
            </a:extLst>
          </p:cNvPr>
          <p:cNvSpPr/>
          <p:nvPr/>
        </p:nvSpPr>
        <p:spPr>
          <a:xfrm>
            <a:off x="7873340" y="1441349"/>
            <a:ext cx="1573481" cy="680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After</a:t>
            </a:r>
            <a:endParaRPr lang="en-GB" dirty="0"/>
          </a:p>
        </p:txBody>
      </p:sp>
    </p:spTree>
    <p:extLst>
      <p:ext uri="{BB962C8B-B14F-4D97-AF65-F5344CB8AC3E}">
        <p14:creationId xmlns:p14="http://schemas.microsoft.com/office/powerpoint/2010/main" val="1174401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0F650-091A-40A3-BA0D-EF6111785E62}"/>
              </a:ext>
            </a:extLst>
          </p:cNvPr>
          <p:cNvSpPr>
            <a:spLocks noGrp="1"/>
          </p:cNvSpPr>
          <p:nvPr>
            <p:ph type="title"/>
          </p:nvPr>
        </p:nvSpPr>
        <p:spPr>
          <a:xfrm>
            <a:off x="-3258787" y="0"/>
            <a:ext cx="11430000" cy="1325563"/>
          </a:xfrm>
        </p:spPr>
        <p:txBody>
          <a:bodyPr/>
          <a:lstStyle/>
          <a:p>
            <a:r>
              <a:rPr lang="en-US" b="1" dirty="0">
                <a:solidFill>
                  <a:srgbClr val="FFFF00"/>
                </a:solidFill>
                <a:latin typeface="Bahnschrift Light SemiCondensed" panose="020B0502040204020203" pitchFamily="34" charset="0"/>
              </a:rPr>
              <a:t>Parallel Model Run </a:t>
            </a:r>
            <a:endParaRPr lang="en-GB" b="1" dirty="0">
              <a:solidFill>
                <a:srgbClr val="FFFF00"/>
              </a:solidFill>
              <a:latin typeface="Bahnschrift Light SemiCondensed" panose="020B0502040204020203" pitchFamily="34" charset="0"/>
            </a:endParaRPr>
          </a:p>
        </p:txBody>
      </p:sp>
      <p:sp>
        <p:nvSpPr>
          <p:cNvPr id="4" name="Slide Number Placeholder 3">
            <a:extLst>
              <a:ext uri="{FF2B5EF4-FFF2-40B4-BE49-F238E27FC236}">
                <a16:creationId xmlns:a16="http://schemas.microsoft.com/office/drawing/2014/main" id="{5267CAE8-4F79-4675-AD97-665E4D637B0A}"/>
              </a:ext>
            </a:extLst>
          </p:cNvPr>
          <p:cNvSpPr>
            <a:spLocks noGrp="1"/>
          </p:cNvSpPr>
          <p:nvPr>
            <p:ph type="sldNum" sz="quarter" idx="13"/>
          </p:nvPr>
        </p:nvSpPr>
        <p:spPr/>
        <p:txBody>
          <a:bodyPr/>
          <a:lstStyle/>
          <a:p>
            <a:fld id="{294A09A9-5501-47C1-A89A-A340965A2BE2}" type="slidenum">
              <a:rPr lang="en-US" smtClean="0"/>
              <a:pPr/>
              <a:t>54</a:t>
            </a:fld>
            <a:endParaRPr lang="en-US" dirty="0"/>
          </a:p>
        </p:txBody>
      </p:sp>
      <p:pic>
        <p:nvPicPr>
          <p:cNvPr id="24578" name="Picture 2">
            <a:extLst>
              <a:ext uri="{FF2B5EF4-FFF2-40B4-BE49-F238E27FC236}">
                <a16:creationId xmlns:a16="http://schemas.microsoft.com/office/drawing/2014/main" id="{B02CAD4D-3523-4801-BC2B-10C3465D53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86" y="1635168"/>
            <a:ext cx="7579083" cy="48418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9A005F0-0D19-4C35-BE5F-F4FC74DF80E2}"/>
              </a:ext>
            </a:extLst>
          </p:cNvPr>
          <p:cNvSpPr txBox="1"/>
          <p:nvPr/>
        </p:nvSpPr>
        <p:spPr>
          <a:xfrm>
            <a:off x="8841179" y="1739735"/>
            <a:ext cx="2321626" cy="2308324"/>
          </a:xfrm>
          <a:prstGeom prst="rect">
            <a:avLst/>
          </a:prstGeom>
          <a:noFill/>
        </p:spPr>
        <p:txBody>
          <a:bodyPr wrap="square" rtlCol="0">
            <a:spAutoFit/>
          </a:bodyPr>
          <a:lstStyle/>
          <a:p>
            <a:r>
              <a:rPr lang="en-US" dirty="0">
                <a:solidFill>
                  <a:srgbClr val="FFFF00"/>
                </a:solidFill>
              </a:rPr>
              <a:t>Random Forest was our champion model after the parallel model run.</a:t>
            </a:r>
          </a:p>
          <a:p>
            <a:endParaRPr lang="en-US" dirty="0">
              <a:solidFill>
                <a:srgbClr val="FFFF00"/>
              </a:solidFill>
            </a:endParaRPr>
          </a:p>
          <a:p>
            <a:r>
              <a:rPr lang="en-US" dirty="0">
                <a:solidFill>
                  <a:srgbClr val="FFFF00"/>
                </a:solidFill>
              </a:rPr>
              <a:t>RF was eventually used to build the model.</a:t>
            </a:r>
            <a:endParaRPr lang="en-GB" dirty="0">
              <a:solidFill>
                <a:srgbClr val="FFFF00"/>
              </a:solidFill>
            </a:endParaRPr>
          </a:p>
        </p:txBody>
      </p:sp>
    </p:spTree>
    <p:extLst>
      <p:ext uri="{BB962C8B-B14F-4D97-AF65-F5344CB8AC3E}">
        <p14:creationId xmlns:p14="http://schemas.microsoft.com/office/powerpoint/2010/main" val="4205480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A2C50-6FB2-4B2E-B5B3-602E16DDA919}"/>
              </a:ext>
            </a:extLst>
          </p:cNvPr>
          <p:cNvSpPr>
            <a:spLocks noGrp="1"/>
          </p:cNvSpPr>
          <p:nvPr>
            <p:ph type="title"/>
          </p:nvPr>
        </p:nvSpPr>
        <p:spPr>
          <a:xfrm>
            <a:off x="337114" y="285998"/>
            <a:ext cx="11430000" cy="1325563"/>
          </a:xfrm>
        </p:spPr>
        <p:txBody>
          <a:bodyPr/>
          <a:lstStyle/>
          <a:p>
            <a:pPr algn="l"/>
            <a:r>
              <a:rPr lang="en-US" dirty="0">
                <a:solidFill>
                  <a:srgbClr val="FFFF00"/>
                </a:solidFill>
                <a:latin typeface="Bahnschrift Light SemiCondensed" panose="020B0502040204020203" pitchFamily="34" charset="0"/>
              </a:rPr>
              <a:t>Random Forest Model Building Output</a:t>
            </a:r>
            <a:endParaRPr lang="en-GB" dirty="0">
              <a:solidFill>
                <a:srgbClr val="FFFF00"/>
              </a:solidFill>
              <a:latin typeface="Bahnschrift Light SemiCondensed" panose="020B0502040204020203" pitchFamily="34" charset="0"/>
            </a:endParaRPr>
          </a:p>
        </p:txBody>
      </p:sp>
      <p:sp>
        <p:nvSpPr>
          <p:cNvPr id="4" name="Slide Number Placeholder 3">
            <a:extLst>
              <a:ext uri="{FF2B5EF4-FFF2-40B4-BE49-F238E27FC236}">
                <a16:creationId xmlns:a16="http://schemas.microsoft.com/office/drawing/2014/main" id="{98859E99-5A43-40B2-9555-B3D1FAA5841B}"/>
              </a:ext>
            </a:extLst>
          </p:cNvPr>
          <p:cNvSpPr>
            <a:spLocks noGrp="1"/>
          </p:cNvSpPr>
          <p:nvPr>
            <p:ph type="sldNum" sz="quarter" idx="13"/>
          </p:nvPr>
        </p:nvSpPr>
        <p:spPr/>
        <p:txBody>
          <a:bodyPr/>
          <a:lstStyle/>
          <a:p>
            <a:fld id="{294A09A9-5501-47C1-A89A-A340965A2BE2}" type="slidenum">
              <a:rPr lang="en-US" smtClean="0"/>
              <a:pPr/>
              <a:t>55</a:t>
            </a:fld>
            <a:endParaRPr lang="en-US" dirty="0"/>
          </a:p>
        </p:txBody>
      </p:sp>
      <p:pic>
        <p:nvPicPr>
          <p:cNvPr id="6" name="Picture 5">
            <a:extLst>
              <a:ext uri="{FF2B5EF4-FFF2-40B4-BE49-F238E27FC236}">
                <a16:creationId xmlns:a16="http://schemas.microsoft.com/office/drawing/2014/main" id="{527831FD-6003-441F-B3DD-C3778B8AB202}"/>
              </a:ext>
            </a:extLst>
          </p:cNvPr>
          <p:cNvPicPr>
            <a:picLocks noChangeAspect="1"/>
          </p:cNvPicPr>
          <p:nvPr/>
        </p:nvPicPr>
        <p:blipFill>
          <a:blip r:embed="rId2"/>
          <a:stretch>
            <a:fillRect/>
          </a:stretch>
        </p:blipFill>
        <p:spPr>
          <a:xfrm>
            <a:off x="541423" y="3051958"/>
            <a:ext cx="9590142" cy="2593745"/>
          </a:xfrm>
          <a:prstGeom prst="rect">
            <a:avLst/>
          </a:prstGeom>
        </p:spPr>
      </p:pic>
      <p:sp>
        <p:nvSpPr>
          <p:cNvPr id="7" name="TextBox 6">
            <a:extLst>
              <a:ext uri="{FF2B5EF4-FFF2-40B4-BE49-F238E27FC236}">
                <a16:creationId xmlns:a16="http://schemas.microsoft.com/office/drawing/2014/main" id="{FBE6FDC5-13F7-4799-AE00-2F1D0554DEB2}"/>
              </a:ext>
            </a:extLst>
          </p:cNvPr>
          <p:cNvSpPr txBox="1"/>
          <p:nvPr/>
        </p:nvSpPr>
        <p:spPr>
          <a:xfrm>
            <a:off x="451262" y="1962756"/>
            <a:ext cx="6229703" cy="646331"/>
          </a:xfrm>
          <a:prstGeom prst="rect">
            <a:avLst/>
          </a:prstGeom>
          <a:noFill/>
        </p:spPr>
        <p:txBody>
          <a:bodyPr wrap="square" rtlCol="0">
            <a:spAutoFit/>
          </a:bodyPr>
          <a:lstStyle/>
          <a:p>
            <a:r>
              <a:rPr lang="en-US" dirty="0">
                <a:highlight>
                  <a:srgbClr val="FFFF00"/>
                </a:highlight>
              </a:rPr>
              <a:t>Best Parameters, Best Estimator, Accuracy and the classification report is shown below:</a:t>
            </a:r>
            <a:endParaRPr lang="en-GB" dirty="0">
              <a:highlight>
                <a:srgbClr val="FFFF00"/>
              </a:highlight>
            </a:endParaRPr>
          </a:p>
        </p:txBody>
      </p:sp>
    </p:spTree>
    <p:extLst>
      <p:ext uri="{BB962C8B-B14F-4D97-AF65-F5344CB8AC3E}">
        <p14:creationId xmlns:p14="http://schemas.microsoft.com/office/powerpoint/2010/main" val="6789115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85A01-4665-4748-A212-096A89505117}"/>
              </a:ext>
            </a:extLst>
          </p:cNvPr>
          <p:cNvSpPr>
            <a:spLocks noGrp="1"/>
          </p:cNvSpPr>
          <p:nvPr>
            <p:ph type="title"/>
          </p:nvPr>
        </p:nvSpPr>
        <p:spPr/>
        <p:txBody>
          <a:bodyPr>
            <a:normAutofit/>
          </a:bodyPr>
          <a:lstStyle/>
          <a:p>
            <a:pPr algn="l"/>
            <a:r>
              <a:rPr lang="en-US" sz="4000" dirty="0">
                <a:solidFill>
                  <a:srgbClr val="FFFF00"/>
                </a:solidFill>
                <a:latin typeface="Bahnschrift Light SemiCondensed" panose="020B0502040204020203" pitchFamily="34" charset="0"/>
              </a:rPr>
              <a:t>Random Forest Model Building Output</a:t>
            </a:r>
            <a:endParaRPr lang="en-GB" sz="4000" dirty="0">
              <a:solidFill>
                <a:srgbClr val="FFFF00"/>
              </a:solidFill>
            </a:endParaRPr>
          </a:p>
        </p:txBody>
      </p:sp>
      <p:sp>
        <p:nvSpPr>
          <p:cNvPr id="3" name="Content Placeholder 2">
            <a:extLst>
              <a:ext uri="{FF2B5EF4-FFF2-40B4-BE49-F238E27FC236}">
                <a16:creationId xmlns:a16="http://schemas.microsoft.com/office/drawing/2014/main" id="{76332B7A-4633-4160-80E6-DDF2E48B54E6}"/>
              </a:ext>
            </a:extLst>
          </p:cNvPr>
          <p:cNvSpPr>
            <a:spLocks noGrp="1"/>
          </p:cNvSpPr>
          <p:nvPr>
            <p:ph idx="1"/>
          </p:nvPr>
        </p:nvSpPr>
        <p:spPr>
          <a:xfrm>
            <a:off x="424886" y="1867188"/>
            <a:ext cx="4247067" cy="4351338"/>
          </a:xfrm>
        </p:spPr>
        <p:txBody>
          <a:bodyPr>
            <a:normAutofit fontScale="70000" lnSpcReduction="20000"/>
          </a:bodyPr>
          <a:lstStyle/>
          <a:p>
            <a:pPr marL="0" indent="0">
              <a:buNone/>
            </a:pPr>
            <a:r>
              <a:rPr lang="en-US" sz="2600" b="1" dirty="0"/>
              <a:t>Using Random Forest</a:t>
            </a:r>
            <a:br>
              <a:rPr lang="en-US" sz="2600" b="1" dirty="0"/>
            </a:br>
            <a:r>
              <a:rPr lang="en-US" sz="1700" b="1" dirty="0">
                <a:solidFill>
                  <a:schemeClr val="bg1">
                    <a:lumMod val="50000"/>
                  </a:schemeClr>
                </a:solidFill>
              </a:rPr>
              <a:t>Predictions &amp; Evaluation</a:t>
            </a:r>
            <a:endParaRPr lang="en-US" sz="2600" b="1" dirty="0"/>
          </a:p>
          <a:p>
            <a:pPr marL="0" indent="0">
              <a:buNone/>
            </a:pPr>
            <a:endParaRPr lang="en-US" sz="2000" dirty="0"/>
          </a:p>
          <a:p>
            <a:pPr marL="0" indent="0">
              <a:buNone/>
            </a:pPr>
            <a:r>
              <a:rPr lang="en-US" sz="2000" dirty="0"/>
              <a:t>Classification Report</a:t>
            </a:r>
          </a:p>
          <a:p>
            <a:pPr marL="342900" indent="-342900"/>
            <a:r>
              <a:rPr lang="en-US" sz="2000" dirty="0">
                <a:solidFill>
                  <a:schemeClr val="bg1">
                    <a:lumMod val="50000"/>
                  </a:schemeClr>
                </a:solidFill>
              </a:rPr>
              <a:t>The average precision is 0.97</a:t>
            </a:r>
          </a:p>
          <a:p>
            <a:pPr marL="342900" indent="-342900"/>
            <a:r>
              <a:rPr lang="en-US" sz="2000" dirty="0">
                <a:solidFill>
                  <a:schemeClr val="bg1">
                    <a:lumMod val="50000"/>
                  </a:schemeClr>
                </a:solidFill>
              </a:rPr>
              <a:t>The average recall is 0.90</a:t>
            </a:r>
          </a:p>
          <a:p>
            <a:pPr marL="342900" indent="-342900"/>
            <a:r>
              <a:rPr lang="en-US" sz="2000" dirty="0">
                <a:solidFill>
                  <a:schemeClr val="bg1">
                    <a:lumMod val="50000"/>
                  </a:schemeClr>
                </a:solidFill>
              </a:rPr>
              <a:t>The f1-score is 0.94</a:t>
            </a:r>
          </a:p>
          <a:p>
            <a:pPr marL="342900" indent="-342900"/>
            <a:r>
              <a:rPr lang="en-US" sz="2000" dirty="0">
                <a:solidFill>
                  <a:schemeClr val="bg1">
                    <a:lumMod val="50000"/>
                  </a:schemeClr>
                </a:solidFill>
              </a:rPr>
              <a:t>Accuracy is 0.94</a:t>
            </a:r>
          </a:p>
          <a:p>
            <a:pPr marL="0" indent="0">
              <a:buNone/>
            </a:pPr>
            <a:r>
              <a:rPr lang="en-US" sz="2000" dirty="0"/>
              <a:t>Confusion Matrix</a:t>
            </a:r>
          </a:p>
          <a:p>
            <a:pPr marL="342900" indent="-342900">
              <a:buFont typeface="Arial" panose="020B0604020202020204" pitchFamily="34" charset="0"/>
              <a:buChar char="•"/>
            </a:pPr>
            <a:r>
              <a:rPr lang="en-US" sz="2000" dirty="0">
                <a:solidFill>
                  <a:schemeClr val="accent3"/>
                </a:solidFill>
              </a:rPr>
              <a:t>Classified correctly as Non - Churners – 657</a:t>
            </a:r>
          </a:p>
          <a:p>
            <a:pPr marL="342900" indent="-342900">
              <a:buFont typeface="Arial" panose="020B0604020202020204" pitchFamily="34" charset="0"/>
              <a:buChar char="•"/>
            </a:pPr>
            <a:r>
              <a:rPr lang="en-US" sz="2000" dirty="0">
                <a:solidFill>
                  <a:schemeClr val="accent3"/>
                </a:solidFill>
              </a:rPr>
              <a:t>Classified correctly as Churners – 614</a:t>
            </a:r>
          </a:p>
          <a:p>
            <a:pPr marL="342900" indent="-342900">
              <a:buFont typeface="Arial" panose="020B0604020202020204" pitchFamily="34" charset="0"/>
              <a:buChar char="•"/>
            </a:pPr>
            <a:r>
              <a:rPr lang="en-US" sz="2000" dirty="0">
                <a:solidFill>
                  <a:srgbClr val="FC8174"/>
                </a:solidFill>
              </a:rPr>
              <a:t>Classified incorrectly as Non - Churners –66</a:t>
            </a:r>
          </a:p>
          <a:p>
            <a:pPr marL="342900" indent="-342900">
              <a:buFont typeface="Arial" panose="020B0604020202020204" pitchFamily="34" charset="0"/>
              <a:buChar char="•"/>
            </a:pPr>
            <a:r>
              <a:rPr lang="en-US" sz="2000" dirty="0">
                <a:solidFill>
                  <a:srgbClr val="FC8174"/>
                </a:solidFill>
              </a:rPr>
              <a:t>Classified incorrectly as Churners - 17</a:t>
            </a:r>
            <a:endParaRPr lang="en-GB" sz="2000" dirty="0">
              <a:solidFill>
                <a:srgbClr val="FC8174"/>
              </a:solidFill>
            </a:endParaRPr>
          </a:p>
          <a:p>
            <a:endParaRPr lang="en-GB" dirty="0"/>
          </a:p>
        </p:txBody>
      </p:sp>
      <p:sp>
        <p:nvSpPr>
          <p:cNvPr id="5" name="Slide Number Placeholder 4">
            <a:extLst>
              <a:ext uri="{FF2B5EF4-FFF2-40B4-BE49-F238E27FC236}">
                <a16:creationId xmlns:a16="http://schemas.microsoft.com/office/drawing/2014/main" id="{D66F1945-391B-4F2D-A92D-E3D4675F1DA1}"/>
              </a:ext>
            </a:extLst>
          </p:cNvPr>
          <p:cNvSpPr>
            <a:spLocks noGrp="1"/>
          </p:cNvSpPr>
          <p:nvPr>
            <p:ph type="sldNum" sz="quarter" idx="13"/>
          </p:nvPr>
        </p:nvSpPr>
        <p:spPr/>
        <p:txBody>
          <a:bodyPr/>
          <a:lstStyle/>
          <a:p>
            <a:fld id="{294A09A9-5501-47C1-A89A-A340965A2BE2}" type="slidenum">
              <a:rPr lang="en-US" smtClean="0"/>
              <a:pPr/>
              <a:t>56</a:t>
            </a:fld>
            <a:endParaRPr lang="en-US" dirty="0"/>
          </a:p>
        </p:txBody>
      </p:sp>
      <p:pic>
        <p:nvPicPr>
          <p:cNvPr id="25602" name="Picture 2">
            <a:extLst>
              <a:ext uri="{FF2B5EF4-FFF2-40B4-BE49-F238E27FC236}">
                <a16:creationId xmlns:a16="http://schemas.microsoft.com/office/drawing/2014/main" id="{403ADA69-86A8-416A-A696-823D5A9FC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8298" y="2766950"/>
            <a:ext cx="6092701" cy="37734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E9BD45D-DE00-4708-8509-E5B4E8547709}"/>
              </a:ext>
            </a:extLst>
          </p:cNvPr>
          <p:cNvPicPr>
            <a:picLocks noChangeAspect="1"/>
          </p:cNvPicPr>
          <p:nvPr/>
        </p:nvPicPr>
        <p:blipFill>
          <a:blip r:embed="rId3"/>
          <a:stretch>
            <a:fillRect/>
          </a:stretch>
        </p:blipFill>
        <p:spPr>
          <a:xfrm>
            <a:off x="9017423" y="1433499"/>
            <a:ext cx="2749691" cy="1111307"/>
          </a:xfrm>
          <a:prstGeom prst="rect">
            <a:avLst/>
          </a:prstGeom>
        </p:spPr>
      </p:pic>
      <p:pic>
        <p:nvPicPr>
          <p:cNvPr id="10" name="Picture 9">
            <a:extLst>
              <a:ext uri="{FF2B5EF4-FFF2-40B4-BE49-F238E27FC236}">
                <a16:creationId xmlns:a16="http://schemas.microsoft.com/office/drawing/2014/main" id="{69F5A63C-CC81-4481-B5BD-732635763504}"/>
              </a:ext>
            </a:extLst>
          </p:cNvPr>
          <p:cNvPicPr>
            <a:picLocks noChangeAspect="1"/>
          </p:cNvPicPr>
          <p:nvPr/>
        </p:nvPicPr>
        <p:blipFill>
          <a:blip r:embed="rId4"/>
          <a:stretch>
            <a:fillRect/>
          </a:stretch>
        </p:blipFill>
        <p:spPr>
          <a:xfrm>
            <a:off x="5718298" y="1433499"/>
            <a:ext cx="3200564" cy="1111307"/>
          </a:xfrm>
          <a:prstGeom prst="rect">
            <a:avLst/>
          </a:prstGeom>
        </p:spPr>
      </p:pic>
    </p:spTree>
    <p:extLst>
      <p:ext uri="{BB962C8B-B14F-4D97-AF65-F5344CB8AC3E}">
        <p14:creationId xmlns:p14="http://schemas.microsoft.com/office/powerpoint/2010/main" val="21592020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A2C50-6FB2-4B2E-B5B3-602E16DDA919}"/>
              </a:ext>
            </a:extLst>
          </p:cNvPr>
          <p:cNvSpPr>
            <a:spLocks noGrp="1"/>
          </p:cNvSpPr>
          <p:nvPr>
            <p:ph type="title"/>
          </p:nvPr>
        </p:nvSpPr>
        <p:spPr>
          <a:xfrm>
            <a:off x="337114" y="285998"/>
            <a:ext cx="11430000" cy="1325563"/>
          </a:xfrm>
        </p:spPr>
        <p:txBody>
          <a:bodyPr/>
          <a:lstStyle/>
          <a:p>
            <a:pPr algn="l"/>
            <a:r>
              <a:rPr lang="en-US" b="1" dirty="0">
                <a:solidFill>
                  <a:srgbClr val="FFFF00"/>
                </a:solidFill>
                <a:latin typeface="Bahnschrift Light SemiCondensed" panose="020B0502040204020203" pitchFamily="34" charset="0"/>
              </a:rPr>
              <a:t>Result after Scoring of Live Dataset</a:t>
            </a:r>
            <a:endParaRPr lang="en-GB" b="1" dirty="0">
              <a:solidFill>
                <a:srgbClr val="FFFF00"/>
              </a:solidFill>
              <a:latin typeface="Bahnschrift Light SemiCondensed" panose="020B0502040204020203" pitchFamily="34" charset="0"/>
            </a:endParaRPr>
          </a:p>
        </p:txBody>
      </p:sp>
      <p:sp>
        <p:nvSpPr>
          <p:cNvPr id="4" name="Slide Number Placeholder 3">
            <a:extLst>
              <a:ext uri="{FF2B5EF4-FFF2-40B4-BE49-F238E27FC236}">
                <a16:creationId xmlns:a16="http://schemas.microsoft.com/office/drawing/2014/main" id="{98859E99-5A43-40B2-9555-B3D1FAA5841B}"/>
              </a:ext>
            </a:extLst>
          </p:cNvPr>
          <p:cNvSpPr>
            <a:spLocks noGrp="1"/>
          </p:cNvSpPr>
          <p:nvPr>
            <p:ph type="sldNum" sz="quarter" idx="13"/>
          </p:nvPr>
        </p:nvSpPr>
        <p:spPr/>
        <p:txBody>
          <a:bodyPr/>
          <a:lstStyle/>
          <a:p>
            <a:fld id="{294A09A9-5501-47C1-A89A-A340965A2BE2}" type="slidenum">
              <a:rPr lang="en-US" smtClean="0"/>
              <a:pPr/>
              <a:t>57</a:t>
            </a:fld>
            <a:endParaRPr lang="en-US" dirty="0"/>
          </a:p>
        </p:txBody>
      </p:sp>
      <p:sp>
        <p:nvSpPr>
          <p:cNvPr id="7" name="TextBox 6">
            <a:extLst>
              <a:ext uri="{FF2B5EF4-FFF2-40B4-BE49-F238E27FC236}">
                <a16:creationId xmlns:a16="http://schemas.microsoft.com/office/drawing/2014/main" id="{FBE6FDC5-13F7-4799-AE00-2F1D0554DEB2}"/>
              </a:ext>
            </a:extLst>
          </p:cNvPr>
          <p:cNvSpPr txBox="1"/>
          <p:nvPr/>
        </p:nvSpPr>
        <p:spPr>
          <a:xfrm>
            <a:off x="337114" y="1720840"/>
            <a:ext cx="3188673" cy="3416320"/>
          </a:xfrm>
          <a:prstGeom prst="rect">
            <a:avLst/>
          </a:prstGeom>
          <a:noFill/>
        </p:spPr>
        <p:txBody>
          <a:bodyPr wrap="square" rtlCol="0">
            <a:spAutoFit/>
          </a:bodyPr>
          <a:lstStyle/>
          <a:p>
            <a:pPr marL="285750" indent="-285750">
              <a:buFontTx/>
              <a:buChar char="-"/>
            </a:pPr>
            <a:r>
              <a:rPr lang="en-US" dirty="0">
                <a:highlight>
                  <a:srgbClr val="FFFF00"/>
                </a:highlight>
              </a:rPr>
              <a:t>The Saved model was used to score the data set.</a:t>
            </a:r>
          </a:p>
          <a:p>
            <a:pPr marL="285750" indent="-285750">
              <a:buFontTx/>
              <a:buChar char="-"/>
            </a:pPr>
            <a:endParaRPr lang="en-US" dirty="0">
              <a:highlight>
                <a:srgbClr val="FFFF00"/>
              </a:highlight>
            </a:endParaRPr>
          </a:p>
          <a:p>
            <a:pPr marL="285750" indent="-285750">
              <a:buFontTx/>
              <a:buChar char="-"/>
            </a:pPr>
            <a:r>
              <a:rPr lang="en-US" dirty="0">
                <a:highlight>
                  <a:srgbClr val="FFFF00"/>
                </a:highlight>
              </a:rPr>
              <a:t>After scoring, 2,089 was predicted to churn out of 5,074 which is 41.17%</a:t>
            </a:r>
          </a:p>
          <a:p>
            <a:pPr marL="285750" indent="-285750">
              <a:buFontTx/>
              <a:buChar char="-"/>
            </a:pPr>
            <a:endParaRPr lang="en-US" dirty="0">
              <a:highlight>
                <a:srgbClr val="FFFF00"/>
              </a:highlight>
            </a:endParaRPr>
          </a:p>
          <a:p>
            <a:pPr marL="285750" indent="-285750">
              <a:buFontTx/>
              <a:buChar char="-"/>
            </a:pPr>
            <a:r>
              <a:rPr lang="en-US" dirty="0">
                <a:highlight>
                  <a:srgbClr val="FFFF00"/>
                </a:highlight>
              </a:rPr>
              <a:t>Average Revenue per customer was also calculated to £385.61 which is shown in the violin plot in the figure.</a:t>
            </a:r>
            <a:endParaRPr lang="en-GB" dirty="0">
              <a:highlight>
                <a:srgbClr val="FFFF00"/>
              </a:highlight>
            </a:endParaRPr>
          </a:p>
        </p:txBody>
      </p:sp>
      <p:pic>
        <p:nvPicPr>
          <p:cNvPr id="26626" name="Picture 2">
            <a:extLst>
              <a:ext uri="{FF2B5EF4-FFF2-40B4-BE49-F238E27FC236}">
                <a16:creationId xmlns:a16="http://schemas.microsoft.com/office/drawing/2014/main" id="{DE38948E-C0D6-4D65-9A8D-9320F7244E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9696" y="1616041"/>
            <a:ext cx="6765190" cy="47117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8752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630E6-D96B-436E-8121-60F528B35E6F}"/>
              </a:ext>
            </a:extLst>
          </p:cNvPr>
          <p:cNvSpPr>
            <a:spLocks noGrp="1"/>
          </p:cNvSpPr>
          <p:nvPr>
            <p:ph type="title"/>
          </p:nvPr>
        </p:nvSpPr>
        <p:spPr/>
        <p:txBody>
          <a:bodyPr>
            <a:normAutofit/>
          </a:bodyPr>
          <a:lstStyle/>
          <a:p>
            <a:pPr algn="l"/>
            <a:r>
              <a:rPr lang="en-US" sz="5400" b="1" dirty="0">
                <a:solidFill>
                  <a:srgbClr val="FFFF00"/>
                </a:solidFill>
                <a:latin typeface="Bahnschrift Light SemiCondensed" panose="020B0502040204020203" pitchFamily="34" charset="0"/>
              </a:rPr>
              <a:t>Commercial Impact of Churn</a:t>
            </a:r>
            <a:endParaRPr lang="en-GB" sz="5400" dirty="0"/>
          </a:p>
        </p:txBody>
      </p:sp>
      <p:sp>
        <p:nvSpPr>
          <p:cNvPr id="4" name="Slide Number Placeholder 3">
            <a:extLst>
              <a:ext uri="{FF2B5EF4-FFF2-40B4-BE49-F238E27FC236}">
                <a16:creationId xmlns:a16="http://schemas.microsoft.com/office/drawing/2014/main" id="{0E456EBE-C1E4-4585-9202-4B05F49551C9}"/>
              </a:ext>
            </a:extLst>
          </p:cNvPr>
          <p:cNvSpPr>
            <a:spLocks noGrp="1"/>
          </p:cNvSpPr>
          <p:nvPr>
            <p:ph type="sldNum" sz="quarter" idx="13"/>
          </p:nvPr>
        </p:nvSpPr>
        <p:spPr/>
        <p:txBody>
          <a:bodyPr/>
          <a:lstStyle/>
          <a:p>
            <a:fld id="{294A09A9-5501-47C1-A89A-A340965A2BE2}" type="slidenum">
              <a:rPr lang="en-US" smtClean="0"/>
              <a:pPr/>
              <a:t>58</a:t>
            </a:fld>
            <a:endParaRPr lang="en-US" dirty="0"/>
          </a:p>
        </p:txBody>
      </p:sp>
      <p:sp>
        <p:nvSpPr>
          <p:cNvPr id="6" name="TextBox 5">
            <a:extLst>
              <a:ext uri="{FF2B5EF4-FFF2-40B4-BE49-F238E27FC236}">
                <a16:creationId xmlns:a16="http://schemas.microsoft.com/office/drawing/2014/main" id="{68E44100-6FE5-4F59-A491-F2F8AFF76A29}"/>
              </a:ext>
            </a:extLst>
          </p:cNvPr>
          <p:cNvSpPr txBox="1"/>
          <p:nvPr/>
        </p:nvSpPr>
        <p:spPr>
          <a:xfrm>
            <a:off x="380999" y="2263561"/>
            <a:ext cx="6025739" cy="2769989"/>
          </a:xfrm>
          <a:prstGeom prst="rect">
            <a:avLst/>
          </a:prstGeom>
          <a:noFill/>
        </p:spPr>
        <p:txBody>
          <a:bodyPr wrap="square">
            <a:spAutoFit/>
          </a:bodyPr>
          <a:lstStyle/>
          <a:p>
            <a:r>
              <a:rPr lang="en-US" sz="1800" dirty="0">
                <a:highlight>
                  <a:srgbClr val="FFFF00"/>
                </a:highlight>
              </a:rPr>
              <a:t>Customers scored – 5,074</a:t>
            </a:r>
          </a:p>
          <a:p>
            <a:r>
              <a:rPr lang="en-US" sz="1800" dirty="0">
                <a:highlight>
                  <a:srgbClr val="FFFF00"/>
                </a:highlight>
              </a:rPr>
              <a:t>Customers likely to churn – </a:t>
            </a:r>
            <a:r>
              <a:rPr lang="en-US" dirty="0">
                <a:highlight>
                  <a:srgbClr val="FFFF00"/>
                </a:highlight>
              </a:rPr>
              <a:t>2,089 (41.17%)</a:t>
            </a:r>
            <a:endParaRPr lang="en-US" sz="1800" dirty="0">
              <a:highlight>
                <a:srgbClr val="FFFF00"/>
              </a:highlight>
            </a:endParaRPr>
          </a:p>
          <a:p>
            <a:r>
              <a:rPr lang="en-US" sz="1800" dirty="0">
                <a:highlight>
                  <a:srgbClr val="FFFF00"/>
                </a:highlight>
              </a:rPr>
              <a:t>Customers likely to stay – 2,985 (58.83%)</a:t>
            </a:r>
          </a:p>
          <a:p>
            <a:r>
              <a:rPr lang="en-US" sz="1800" dirty="0">
                <a:highlight>
                  <a:srgbClr val="FFFF00"/>
                </a:highlight>
              </a:rPr>
              <a:t>Average revenue per customer per year- £</a:t>
            </a:r>
            <a:r>
              <a:rPr lang="en-US" dirty="0">
                <a:highlight>
                  <a:srgbClr val="FFFF00"/>
                </a:highlight>
              </a:rPr>
              <a:t>385.61</a:t>
            </a:r>
          </a:p>
          <a:p>
            <a:endParaRPr lang="en-US" sz="1800" dirty="0"/>
          </a:p>
          <a:p>
            <a:endParaRPr lang="en-US" dirty="0"/>
          </a:p>
          <a:p>
            <a:endParaRPr lang="en-US" sz="1800" dirty="0"/>
          </a:p>
          <a:p>
            <a:pPr marL="45720" indent="0">
              <a:buNone/>
            </a:pPr>
            <a:r>
              <a:rPr lang="en-US" sz="2400" b="1" dirty="0">
                <a:solidFill>
                  <a:srgbClr val="FC8174"/>
                </a:solidFill>
              </a:rPr>
              <a:t>Total revenue loss from customers likely to churn per year is £793,581</a:t>
            </a:r>
          </a:p>
        </p:txBody>
      </p:sp>
      <p:pic>
        <p:nvPicPr>
          <p:cNvPr id="8" name="Picture 7">
            <a:extLst>
              <a:ext uri="{FF2B5EF4-FFF2-40B4-BE49-F238E27FC236}">
                <a16:creationId xmlns:a16="http://schemas.microsoft.com/office/drawing/2014/main" id="{739B47A4-CE9C-48C7-A666-525B44DECF2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24846" y="1961882"/>
            <a:ext cx="5692171" cy="4286991"/>
          </a:xfrm>
          <a:prstGeom prst="rect">
            <a:avLst/>
          </a:prstGeom>
        </p:spPr>
      </p:pic>
      <p:sp>
        <p:nvSpPr>
          <p:cNvPr id="9" name="Thought Bubble: Cloud 8">
            <a:extLst>
              <a:ext uri="{FF2B5EF4-FFF2-40B4-BE49-F238E27FC236}">
                <a16:creationId xmlns:a16="http://schemas.microsoft.com/office/drawing/2014/main" id="{94CA6B12-7F9D-4974-889F-C7759ED3B6A1}"/>
              </a:ext>
            </a:extLst>
          </p:cNvPr>
          <p:cNvSpPr/>
          <p:nvPr/>
        </p:nvSpPr>
        <p:spPr>
          <a:xfrm>
            <a:off x="8670931" y="902525"/>
            <a:ext cx="2141552" cy="114248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752955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9568F-7DD6-4575-A63C-601E213616F5}"/>
              </a:ext>
            </a:extLst>
          </p:cNvPr>
          <p:cNvSpPr>
            <a:spLocks noGrp="1"/>
          </p:cNvSpPr>
          <p:nvPr>
            <p:ph type="title"/>
          </p:nvPr>
        </p:nvSpPr>
        <p:spPr/>
        <p:txBody>
          <a:bodyPr/>
          <a:lstStyle/>
          <a:p>
            <a:pPr algn="l"/>
            <a:r>
              <a:rPr lang="en-US" b="1" dirty="0">
                <a:solidFill>
                  <a:srgbClr val="FFFF00"/>
                </a:solidFill>
                <a:latin typeface="Bahnschrift Light SemiCondensed" panose="020B0502040204020203" pitchFamily="34" charset="0"/>
              </a:rPr>
              <a:t>Recommendations to Prevent Customer Churn</a:t>
            </a:r>
            <a:endParaRPr lang="en-GB" b="1" dirty="0">
              <a:solidFill>
                <a:srgbClr val="FFFF00"/>
              </a:solidFill>
              <a:latin typeface="Bahnschrift Light SemiCondensed" panose="020B0502040204020203" pitchFamily="34" charset="0"/>
            </a:endParaRPr>
          </a:p>
        </p:txBody>
      </p:sp>
      <p:sp>
        <p:nvSpPr>
          <p:cNvPr id="4" name="Slide Number Placeholder 3">
            <a:extLst>
              <a:ext uri="{FF2B5EF4-FFF2-40B4-BE49-F238E27FC236}">
                <a16:creationId xmlns:a16="http://schemas.microsoft.com/office/drawing/2014/main" id="{6C6172DF-0CE9-4CD7-954B-39723A69F15E}"/>
              </a:ext>
            </a:extLst>
          </p:cNvPr>
          <p:cNvSpPr>
            <a:spLocks noGrp="1"/>
          </p:cNvSpPr>
          <p:nvPr>
            <p:ph type="sldNum" sz="quarter" idx="13"/>
          </p:nvPr>
        </p:nvSpPr>
        <p:spPr/>
        <p:txBody>
          <a:bodyPr/>
          <a:lstStyle/>
          <a:p>
            <a:fld id="{294A09A9-5501-47C1-A89A-A340965A2BE2}" type="slidenum">
              <a:rPr lang="en-US" smtClean="0"/>
              <a:pPr/>
              <a:t>59</a:t>
            </a:fld>
            <a:endParaRPr lang="en-US" dirty="0"/>
          </a:p>
        </p:txBody>
      </p:sp>
      <p:sp>
        <p:nvSpPr>
          <p:cNvPr id="6" name="TextBox 5">
            <a:extLst>
              <a:ext uri="{FF2B5EF4-FFF2-40B4-BE49-F238E27FC236}">
                <a16:creationId xmlns:a16="http://schemas.microsoft.com/office/drawing/2014/main" id="{0D306A64-1351-46CF-ABA7-3A451025AE86}"/>
              </a:ext>
            </a:extLst>
          </p:cNvPr>
          <p:cNvSpPr txBox="1"/>
          <p:nvPr/>
        </p:nvSpPr>
        <p:spPr>
          <a:xfrm>
            <a:off x="381001" y="1971305"/>
            <a:ext cx="5562600" cy="4247317"/>
          </a:xfrm>
          <a:prstGeom prst="rect">
            <a:avLst/>
          </a:prstGeom>
          <a:noFill/>
        </p:spPr>
        <p:txBody>
          <a:bodyPr wrap="square">
            <a:spAutoFit/>
          </a:bodyPr>
          <a:lstStyle/>
          <a:p>
            <a:pPr marL="45720" lvl="0" indent="0" rtl="0">
              <a:buNone/>
            </a:pPr>
            <a:r>
              <a:rPr lang="en-US" sz="1800" b="1" dirty="0">
                <a:solidFill>
                  <a:schemeClr val="accent1"/>
                </a:solidFill>
              </a:rPr>
              <a:t>Identify customers that are likely to churn based on the EDA with RFM score done earlier </a:t>
            </a:r>
            <a:r>
              <a:rPr lang="en-US" sz="1800" dirty="0">
                <a:solidFill>
                  <a:schemeClr val="bg1"/>
                </a:solidFill>
              </a:rPr>
              <a:t>on a weekly basis. Any customer within those categories that has not purchased items over the last 5 months is to be classified as a churner or non-churner.</a:t>
            </a:r>
          </a:p>
          <a:p>
            <a:pPr marL="45720" lvl="0" indent="0" rtl="0">
              <a:buNone/>
            </a:pPr>
            <a:endParaRPr lang="en-GB" sz="1800" dirty="0"/>
          </a:p>
          <a:p>
            <a:pPr lvl="0" rtl="0"/>
            <a:r>
              <a:rPr lang="en-US" sz="1800" dirty="0">
                <a:solidFill>
                  <a:schemeClr val="bg1"/>
                </a:solidFill>
              </a:rPr>
              <a:t>Upon identifying a potential churner,</a:t>
            </a:r>
            <a:r>
              <a:rPr lang="en-US" sz="1800" b="1" dirty="0">
                <a:solidFill>
                  <a:schemeClr val="bg1"/>
                </a:solidFill>
              </a:rPr>
              <a:t> </a:t>
            </a:r>
            <a:r>
              <a:rPr lang="en-US" sz="1800" b="1" dirty="0">
                <a:solidFill>
                  <a:schemeClr val="accent2"/>
                </a:solidFill>
              </a:rPr>
              <a:t>email/post a promotional voucher or discount coupon</a:t>
            </a:r>
            <a:endParaRPr lang="en-GB" sz="1800" b="1" dirty="0">
              <a:solidFill>
                <a:schemeClr val="accent2"/>
              </a:solidFill>
            </a:endParaRPr>
          </a:p>
          <a:p>
            <a:pPr lvl="0" rtl="0"/>
            <a:r>
              <a:rPr lang="en-US" sz="1800" b="1" dirty="0">
                <a:solidFill>
                  <a:schemeClr val="accent3"/>
                </a:solidFill>
              </a:rPr>
              <a:t>Identify recommended product from the recommendation model </a:t>
            </a:r>
            <a:r>
              <a:rPr lang="en-US" sz="1800" dirty="0">
                <a:solidFill>
                  <a:schemeClr val="bg1"/>
                </a:solidFill>
              </a:rPr>
              <a:t>and send related promotions to the buyer.</a:t>
            </a:r>
          </a:p>
          <a:p>
            <a:pPr lvl="0" rtl="0"/>
            <a:endParaRPr lang="en-US" dirty="0"/>
          </a:p>
          <a:p>
            <a:pPr lvl="0" rtl="0"/>
            <a:r>
              <a:rPr lang="en-US" sz="1800" dirty="0">
                <a:solidFill>
                  <a:schemeClr val="bg1"/>
                </a:solidFill>
              </a:rPr>
              <a:t>Ask for feedback and recommendations on product range + specification from customer to </a:t>
            </a:r>
            <a:r>
              <a:rPr lang="en-US" sz="1800" b="1" dirty="0">
                <a:solidFill>
                  <a:schemeClr val="accent4"/>
                </a:solidFill>
              </a:rPr>
              <a:t>engage and revive them.</a:t>
            </a:r>
            <a:endParaRPr lang="en-GB" sz="1800" b="1" dirty="0">
              <a:solidFill>
                <a:schemeClr val="accent4"/>
              </a:solidFill>
            </a:endParaRPr>
          </a:p>
        </p:txBody>
      </p:sp>
      <p:pic>
        <p:nvPicPr>
          <p:cNvPr id="8" name="Picture 7">
            <a:extLst>
              <a:ext uri="{FF2B5EF4-FFF2-40B4-BE49-F238E27FC236}">
                <a16:creationId xmlns:a16="http://schemas.microsoft.com/office/drawing/2014/main" id="{19D27E6C-8CF3-41D0-B61E-8D2674BAC08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735782" y="1994056"/>
            <a:ext cx="5812604" cy="386370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866821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8FAC-931B-4CBB-A3C3-21A34042FBB2}"/>
              </a:ext>
            </a:extLst>
          </p:cNvPr>
          <p:cNvSpPr>
            <a:spLocks noGrp="1"/>
          </p:cNvSpPr>
          <p:nvPr>
            <p:ph type="title"/>
          </p:nvPr>
        </p:nvSpPr>
        <p:spPr/>
        <p:txBody>
          <a:bodyPr/>
          <a:lstStyle/>
          <a:p>
            <a:r>
              <a:rPr lang="en-US" b="1" dirty="0">
                <a:latin typeface="Bahnschrift SemiBold" panose="020B0502040204020203" pitchFamily="34" charset="0"/>
              </a:rPr>
              <a:t>Purpose of the dashboard</a:t>
            </a:r>
            <a:endParaRPr lang="en-GB" b="1" dirty="0">
              <a:latin typeface="Bahnschrift SemiBold" panose="020B0502040204020203" pitchFamily="34" charset="0"/>
            </a:endParaRPr>
          </a:p>
        </p:txBody>
      </p:sp>
      <p:sp>
        <p:nvSpPr>
          <p:cNvPr id="3" name="Slide Number Placeholder 2">
            <a:extLst>
              <a:ext uri="{FF2B5EF4-FFF2-40B4-BE49-F238E27FC236}">
                <a16:creationId xmlns:a16="http://schemas.microsoft.com/office/drawing/2014/main" id="{2B9024CF-9732-482B-A15A-DB1C0EB5819C}"/>
              </a:ext>
            </a:extLst>
          </p:cNvPr>
          <p:cNvSpPr>
            <a:spLocks noGrp="1"/>
          </p:cNvSpPr>
          <p:nvPr>
            <p:ph type="sldNum" sz="quarter" idx="12"/>
          </p:nvPr>
        </p:nvSpPr>
        <p:spPr/>
        <p:txBody>
          <a:bodyPr/>
          <a:lstStyle/>
          <a:p>
            <a:fld id="{294A09A9-5501-47C1-A89A-A340965A2BE2}" type="slidenum">
              <a:rPr lang="en-US" smtClean="0"/>
              <a:pPr/>
              <a:t>6</a:t>
            </a:fld>
            <a:endParaRPr lang="en-US" dirty="0"/>
          </a:p>
        </p:txBody>
      </p:sp>
      <p:sp>
        <p:nvSpPr>
          <p:cNvPr id="5" name="TextBox 4">
            <a:extLst>
              <a:ext uri="{FF2B5EF4-FFF2-40B4-BE49-F238E27FC236}">
                <a16:creationId xmlns:a16="http://schemas.microsoft.com/office/drawing/2014/main" id="{372EE9C0-7797-4F13-AA53-FBD6F0357C18}"/>
              </a:ext>
            </a:extLst>
          </p:cNvPr>
          <p:cNvSpPr txBox="1"/>
          <p:nvPr/>
        </p:nvSpPr>
        <p:spPr>
          <a:xfrm>
            <a:off x="381000" y="1959789"/>
            <a:ext cx="10900558" cy="3293209"/>
          </a:xfrm>
          <a:prstGeom prst="rect">
            <a:avLst/>
          </a:prstGeom>
          <a:noFill/>
        </p:spPr>
        <p:txBody>
          <a:bodyPr wrap="square">
            <a:spAutoFit/>
          </a:bodyPr>
          <a:lstStyle/>
          <a:p>
            <a:pPr marL="331470" indent="-285750">
              <a:buFont typeface="Wingdings" panose="05000000000000000000" pitchFamily="2" charset="2"/>
              <a:buChar char="v"/>
            </a:pPr>
            <a:r>
              <a:rPr lang="en-US" dirty="0">
                <a:solidFill>
                  <a:schemeClr val="bg1"/>
                </a:solidFill>
              </a:rPr>
              <a:t>As a global manufacturer and seller of bikes and bike accessories AHG continuously generates enormous data everyday - across 6 countries and 3 product categories.</a:t>
            </a:r>
          </a:p>
          <a:p>
            <a:pPr marL="45720"/>
            <a:endParaRPr lang="en-US" dirty="0">
              <a:solidFill>
                <a:schemeClr val="bg1"/>
              </a:solidFill>
            </a:endParaRPr>
          </a:p>
          <a:p>
            <a:pPr marL="331470" indent="-285750">
              <a:buFont typeface="Wingdings" panose="05000000000000000000" pitchFamily="2" charset="2"/>
              <a:buChar char="v"/>
            </a:pPr>
            <a:endParaRPr lang="en-US" dirty="0">
              <a:solidFill>
                <a:schemeClr val="bg1"/>
              </a:solidFill>
            </a:endParaRPr>
          </a:p>
          <a:p>
            <a:pPr marL="331470" indent="-285750">
              <a:buFont typeface="Wingdings" panose="05000000000000000000" pitchFamily="2" charset="2"/>
              <a:buChar char="v"/>
            </a:pPr>
            <a:r>
              <a:rPr lang="en-US" dirty="0">
                <a:solidFill>
                  <a:schemeClr val="bg1"/>
                </a:solidFill>
              </a:rPr>
              <a:t>The management at AHG need – </a:t>
            </a:r>
            <a:r>
              <a:rPr lang="en-US" sz="2400" i="1" dirty="0">
                <a:solidFill>
                  <a:srgbClr val="FFC000"/>
                </a:solidFill>
              </a:rPr>
              <a:t>visual,</a:t>
            </a:r>
            <a:r>
              <a:rPr lang="en-US" sz="2400" i="1" dirty="0">
                <a:solidFill>
                  <a:schemeClr val="bg1"/>
                </a:solidFill>
              </a:rPr>
              <a:t> </a:t>
            </a:r>
            <a:r>
              <a:rPr lang="en-US" sz="2800" i="1" dirty="0">
                <a:solidFill>
                  <a:srgbClr val="92D050"/>
                </a:solidFill>
              </a:rPr>
              <a:t>intelligent</a:t>
            </a:r>
            <a:r>
              <a:rPr lang="en-US" dirty="0">
                <a:solidFill>
                  <a:schemeClr val="bg1"/>
                </a:solidFill>
              </a:rPr>
              <a:t> and</a:t>
            </a:r>
            <a:r>
              <a:rPr lang="en-US" sz="2000" dirty="0">
                <a:solidFill>
                  <a:schemeClr val="bg1"/>
                </a:solidFill>
              </a:rPr>
              <a:t> </a:t>
            </a:r>
            <a:r>
              <a:rPr lang="en-US" sz="2400" i="1" dirty="0">
                <a:solidFill>
                  <a:srgbClr val="FFFF00"/>
                </a:solidFill>
              </a:rPr>
              <a:t>real-time</a:t>
            </a:r>
            <a:r>
              <a:rPr lang="en-US" sz="2000" dirty="0">
                <a:solidFill>
                  <a:schemeClr val="bg1"/>
                </a:solidFill>
              </a:rPr>
              <a:t> </a:t>
            </a:r>
            <a:r>
              <a:rPr lang="en-US" dirty="0">
                <a:solidFill>
                  <a:schemeClr val="bg1"/>
                </a:solidFill>
              </a:rPr>
              <a:t>insights of the business performance to do two major things: Identify opportunities so as to drive growth and also identify dangers (</a:t>
            </a:r>
            <a:r>
              <a:rPr lang="en-US" i="1" dirty="0">
                <a:solidFill>
                  <a:srgbClr val="FF0000"/>
                </a:solidFill>
              </a:rPr>
              <a:t>churn</a:t>
            </a:r>
            <a:r>
              <a:rPr lang="en-US" dirty="0">
                <a:solidFill>
                  <a:schemeClr val="bg1"/>
                </a:solidFill>
              </a:rPr>
              <a:t>) so as to nip it at the bud.</a:t>
            </a:r>
          </a:p>
          <a:p>
            <a:pPr marL="45720"/>
            <a:endParaRPr lang="en-US" dirty="0">
              <a:solidFill>
                <a:schemeClr val="bg1"/>
              </a:solidFill>
            </a:endParaRPr>
          </a:p>
          <a:p>
            <a:pPr marL="331470" indent="-285750">
              <a:buFont typeface="Wingdings" panose="05000000000000000000" pitchFamily="2" charset="2"/>
              <a:buChar char="v"/>
            </a:pPr>
            <a:endParaRPr lang="en-US" dirty="0">
              <a:solidFill>
                <a:schemeClr val="bg1"/>
              </a:solidFill>
            </a:endParaRPr>
          </a:p>
          <a:p>
            <a:pPr marL="331470" indent="-285750">
              <a:buFont typeface="Wingdings" panose="05000000000000000000" pitchFamily="2" charset="2"/>
              <a:buChar char="v"/>
            </a:pPr>
            <a:r>
              <a:rPr lang="en-US" dirty="0">
                <a:solidFill>
                  <a:schemeClr val="bg1"/>
                </a:solidFill>
              </a:rPr>
              <a:t>A dashboard with a clean and intuitive interactive interface, highlighting key performance indicators with hyperlinks – will define and support AHGs business decisions.</a:t>
            </a:r>
          </a:p>
        </p:txBody>
      </p:sp>
    </p:spTree>
    <p:extLst>
      <p:ext uri="{BB962C8B-B14F-4D97-AF65-F5344CB8AC3E}">
        <p14:creationId xmlns:p14="http://schemas.microsoft.com/office/powerpoint/2010/main" val="12505944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AAB1C8-4A29-D350-B7C4-3089C13BFB51}"/>
              </a:ext>
            </a:extLst>
          </p:cNvPr>
          <p:cNvSpPr>
            <a:spLocks noGrp="1"/>
          </p:cNvSpPr>
          <p:nvPr>
            <p:ph type="ctrTitle"/>
          </p:nvPr>
        </p:nvSpPr>
        <p:spPr>
          <a:xfrm>
            <a:off x="7020675" y="382344"/>
            <a:ext cx="4377767" cy="2719337"/>
          </a:xfrm>
        </p:spPr>
        <p:txBody>
          <a:bodyPr/>
          <a:lstStyle/>
          <a:p>
            <a:r>
              <a:rPr lang="en-US" dirty="0"/>
              <a:t>Thank you</a:t>
            </a:r>
          </a:p>
        </p:txBody>
      </p:sp>
      <p:pic>
        <p:nvPicPr>
          <p:cNvPr id="6" name="Picture Placeholder 5" descr="A table and chairs in a room">
            <a:extLst>
              <a:ext uri="{FF2B5EF4-FFF2-40B4-BE49-F238E27FC236}">
                <a16:creationId xmlns:a16="http://schemas.microsoft.com/office/drawing/2014/main" id="{30452C6F-947C-89F5-F589-F6759321BB8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5" r="35"/>
          <a:stretch/>
        </p:blipFill>
        <p:spPr>
          <a:xfrm>
            <a:off x="911745" y="1751759"/>
            <a:ext cx="5394960" cy="3997325"/>
          </a:xfrm>
        </p:spPr>
      </p:pic>
      <p:sp>
        <p:nvSpPr>
          <p:cNvPr id="3" name="Content Placeholder 2">
            <a:extLst>
              <a:ext uri="{FF2B5EF4-FFF2-40B4-BE49-F238E27FC236}">
                <a16:creationId xmlns:a16="http://schemas.microsoft.com/office/drawing/2014/main" id="{65F8618F-D769-F666-B1AD-B03C82DA1B23}"/>
              </a:ext>
            </a:extLst>
          </p:cNvPr>
          <p:cNvSpPr>
            <a:spLocks noGrp="1"/>
          </p:cNvSpPr>
          <p:nvPr>
            <p:ph sz="quarter" idx="11"/>
          </p:nvPr>
        </p:nvSpPr>
        <p:spPr>
          <a:xfrm>
            <a:off x="7172697" y="3288544"/>
            <a:ext cx="4884826" cy="3166331"/>
          </a:xfrm>
        </p:spPr>
        <p:txBody>
          <a:bodyPr/>
          <a:lstStyle/>
          <a:p>
            <a:r>
              <a:rPr lang="en-US" b="1" dirty="0"/>
              <a:t>Oluwaseun Bamgbose (BSc. PMP)</a:t>
            </a:r>
          </a:p>
          <a:p>
            <a:endParaRPr lang="en-US" dirty="0"/>
          </a:p>
          <a:p>
            <a:r>
              <a:rPr lang="en-US" sz="1600" dirty="0">
                <a:hlinkClick r:id="rId3"/>
              </a:rPr>
              <a:t>oluwaseun.bamgbose37@gmail.com</a:t>
            </a:r>
            <a:endParaRPr lang="en-US" sz="1600" dirty="0"/>
          </a:p>
          <a:p>
            <a:endParaRPr lang="en-US" dirty="0"/>
          </a:p>
          <a:p>
            <a:r>
              <a:rPr lang="en-US" dirty="0"/>
              <a:t>07867283031</a:t>
            </a:r>
          </a:p>
        </p:txBody>
      </p:sp>
      <p:pic>
        <p:nvPicPr>
          <p:cNvPr id="5" name="Graphic 4" descr="Email with solid fill">
            <a:extLst>
              <a:ext uri="{FF2B5EF4-FFF2-40B4-BE49-F238E27FC236}">
                <a16:creationId xmlns:a16="http://schemas.microsoft.com/office/drawing/2014/main" id="{5DDB65EF-D1A9-4445-B134-40671AAC51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05899" y="4024028"/>
            <a:ext cx="456726" cy="456726"/>
          </a:xfrm>
          <a:prstGeom prst="rect">
            <a:avLst/>
          </a:prstGeom>
        </p:spPr>
      </p:pic>
      <p:pic>
        <p:nvPicPr>
          <p:cNvPr id="8" name="Graphic 7" descr="Smart Phone with solid fill">
            <a:extLst>
              <a:ext uri="{FF2B5EF4-FFF2-40B4-BE49-F238E27FC236}">
                <a16:creationId xmlns:a16="http://schemas.microsoft.com/office/drawing/2014/main" id="{ABF7E0C9-17FA-41FA-97A2-8E57F66AFA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70954" y="4762739"/>
            <a:ext cx="526616" cy="526616"/>
          </a:xfrm>
          <a:prstGeom prst="rect">
            <a:avLst/>
          </a:prstGeom>
        </p:spPr>
      </p:pic>
    </p:spTree>
    <p:extLst>
      <p:ext uri="{BB962C8B-B14F-4D97-AF65-F5344CB8AC3E}">
        <p14:creationId xmlns:p14="http://schemas.microsoft.com/office/powerpoint/2010/main" val="1768293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0D019-CCD5-4DBB-B1A9-74A1C42E19BF}"/>
              </a:ext>
            </a:extLst>
          </p:cNvPr>
          <p:cNvSpPr>
            <a:spLocks noGrp="1"/>
          </p:cNvSpPr>
          <p:nvPr>
            <p:ph type="title"/>
          </p:nvPr>
        </p:nvSpPr>
        <p:spPr>
          <a:xfrm>
            <a:off x="160317" y="868137"/>
            <a:ext cx="8080169" cy="788719"/>
          </a:xfrm>
        </p:spPr>
        <p:txBody>
          <a:bodyPr/>
          <a:lstStyle/>
          <a:p>
            <a:r>
              <a:rPr lang="en-US" dirty="0">
                <a:latin typeface="Bahnschrift SemiBold" panose="020B0502040204020203" pitchFamily="34" charset="0"/>
              </a:rPr>
              <a:t>Dashboard Slicers</a:t>
            </a:r>
            <a:endParaRPr lang="en-GB" dirty="0">
              <a:latin typeface="Bahnschrift SemiBold" panose="020B0502040204020203" pitchFamily="34" charset="0"/>
            </a:endParaRPr>
          </a:p>
        </p:txBody>
      </p:sp>
      <p:sp>
        <p:nvSpPr>
          <p:cNvPr id="3" name="Slide Number Placeholder 2">
            <a:extLst>
              <a:ext uri="{FF2B5EF4-FFF2-40B4-BE49-F238E27FC236}">
                <a16:creationId xmlns:a16="http://schemas.microsoft.com/office/drawing/2014/main" id="{F97F1096-EF9B-40E3-AF2C-5CBCF80E6791}"/>
              </a:ext>
            </a:extLst>
          </p:cNvPr>
          <p:cNvSpPr>
            <a:spLocks noGrp="1"/>
          </p:cNvSpPr>
          <p:nvPr>
            <p:ph type="sldNum" sz="quarter" idx="12"/>
          </p:nvPr>
        </p:nvSpPr>
        <p:spPr/>
        <p:txBody>
          <a:bodyPr/>
          <a:lstStyle/>
          <a:p>
            <a:fld id="{294A09A9-5501-47C1-A89A-A340965A2BE2}" type="slidenum">
              <a:rPr lang="en-US" smtClean="0"/>
              <a:pPr/>
              <a:t>7</a:t>
            </a:fld>
            <a:endParaRPr lang="en-US" dirty="0"/>
          </a:p>
        </p:txBody>
      </p:sp>
      <p:graphicFrame>
        <p:nvGraphicFramePr>
          <p:cNvPr id="5" name="Content Placeholder 5">
            <a:extLst>
              <a:ext uri="{FF2B5EF4-FFF2-40B4-BE49-F238E27FC236}">
                <a16:creationId xmlns:a16="http://schemas.microsoft.com/office/drawing/2014/main" id="{379C251D-AC41-42EC-A42E-CF586CFCC92B}"/>
              </a:ext>
            </a:extLst>
          </p:cNvPr>
          <p:cNvGraphicFramePr>
            <a:graphicFrameLocks noGrp="1"/>
          </p:cNvGraphicFramePr>
          <p:nvPr>
            <p:extLst>
              <p:ext uri="{D42A27DB-BD31-4B8C-83A1-F6EECF244321}">
                <p14:modId xmlns:p14="http://schemas.microsoft.com/office/powerpoint/2010/main" val="3585897670"/>
              </p:ext>
            </p:extLst>
          </p:nvPr>
        </p:nvGraphicFramePr>
        <p:xfrm>
          <a:off x="2879766" y="1307904"/>
          <a:ext cx="7220198" cy="5019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59E8C5B4-351D-4CD9-B232-A0DE0232F9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5614" y="1686296"/>
            <a:ext cx="1235034" cy="1235034"/>
          </a:xfrm>
          <a:prstGeom prst="rect">
            <a:avLst/>
          </a:prstGeom>
        </p:spPr>
      </p:pic>
      <p:pic>
        <p:nvPicPr>
          <p:cNvPr id="7" name="Picture 6">
            <a:extLst>
              <a:ext uri="{FF2B5EF4-FFF2-40B4-BE49-F238E27FC236}">
                <a16:creationId xmlns:a16="http://schemas.microsoft.com/office/drawing/2014/main" id="{FC63FBC8-EB30-4B4F-AFD6-54E44AA435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016" y="4310641"/>
            <a:ext cx="1156058" cy="1110900"/>
          </a:xfrm>
          <a:prstGeom prst="rect">
            <a:avLst/>
          </a:prstGeom>
        </p:spPr>
      </p:pic>
      <p:pic>
        <p:nvPicPr>
          <p:cNvPr id="9" name="Picture 8">
            <a:extLst>
              <a:ext uri="{FF2B5EF4-FFF2-40B4-BE49-F238E27FC236}">
                <a16:creationId xmlns:a16="http://schemas.microsoft.com/office/drawing/2014/main" id="{684DD370-3833-4869-8945-2B5AE68CBE3D}"/>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100648" y="4356416"/>
            <a:ext cx="1624079" cy="1065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5B1BD493-987B-40CB-B8B0-C64470CF4FD3}"/>
              </a:ext>
            </a:extLst>
          </p:cNvPr>
          <p:cNvSpPr txBox="1"/>
          <p:nvPr/>
        </p:nvSpPr>
        <p:spPr>
          <a:xfrm>
            <a:off x="7507507" y="1460210"/>
            <a:ext cx="2291938" cy="369332"/>
          </a:xfrm>
          <a:prstGeom prst="rect">
            <a:avLst/>
          </a:prstGeom>
          <a:noFill/>
        </p:spPr>
        <p:txBody>
          <a:bodyPr wrap="square" rtlCol="0">
            <a:spAutoFit/>
          </a:bodyPr>
          <a:lstStyle/>
          <a:p>
            <a:r>
              <a:rPr lang="en-US" b="1" dirty="0">
                <a:solidFill>
                  <a:srgbClr val="FFFF00"/>
                </a:solidFill>
              </a:rPr>
              <a:t>Regions</a:t>
            </a:r>
            <a:endParaRPr lang="en-GB" b="1" dirty="0">
              <a:solidFill>
                <a:srgbClr val="FFFF00"/>
              </a:solidFill>
            </a:endParaRPr>
          </a:p>
        </p:txBody>
      </p:sp>
      <p:sp>
        <p:nvSpPr>
          <p:cNvPr id="12" name="TextBox 11">
            <a:extLst>
              <a:ext uri="{FF2B5EF4-FFF2-40B4-BE49-F238E27FC236}">
                <a16:creationId xmlns:a16="http://schemas.microsoft.com/office/drawing/2014/main" id="{8C803F2C-85AD-4C43-8F87-6F5B5C638D4F}"/>
              </a:ext>
            </a:extLst>
          </p:cNvPr>
          <p:cNvSpPr txBox="1"/>
          <p:nvPr/>
        </p:nvSpPr>
        <p:spPr>
          <a:xfrm>
            <a:off x="8724727" y="5775923"/>
            <a:ext cx="2291938" cy="369332"/>
          </a:xfrm>
          <a:prstGeom prst="rect">
            <a:avLst/>
          </a:prstGeom>
          <a:noFill/>
        </p:spPr>
        <p:txBody>
          <a:bodyPr wrap="square" rtlCol="0">
            <a:spAutoFit/>
          </a:bodyPr>
          <a:lstStyle/>
          <a:p>
            <a:r>
              <a:rPr lang="en-US" dirty="0">
                <a:solidFill>
                  <a:srgbClr val="FFFF00"/>
                </a:solidFill>
              </a:rPr>
              <a:t>Product Category</a:t>
            </a:r>
            <a:endParaRPr lang="en-GB" dirty="0">
              <a:solidFill>
                <a:srgbClr val="FFFF00"/>
              </a:solidFill>
            </a:endParaRPr>
          </a:p>
        </p:txBody>
      </p:sp>
      <p:sp>
        <p:nvSpPr>
          <p:cNvPr id="13" name="TextBox 12">
            <a:extLst>
              <a:ext uri="{FF2B5EF4-FFF2-40B4-BE49-F238E27FC236}">
                <a16:creationId xmlns:a16="http://schemas.microsoft.com/office/drawing/2014/main" id="{B168FAFA-E847-4E74-9228-70AA85DC9CCB}"/>
              </a:ext>
            </a:extLst>
          </p:cNvPr>
          <p:cNvSpPr txBox="1"/>
          <p:nvPr/>
        </p:nvSpPr>
        <p:spPr>
          <a:xfrm>
            <a:off x="3275115" y="5775923"/>
            <a:ext cx="2291938" cy="369332"/>
          </a:xfrm>
          <a:prstGeom prst="rect">
            <a:avLst/>
          </a:prstGeom>
          <a:noFill/>
        </p:spPr>
        <p:txBody>
          <a:bodyPr wrap="square" rtlCol="0">
            <a:spAutoFit/>
          </a:bodyPr>
          <a:lstStyle/>
          <a:p>
            <a:r>
              <a:rPr lang="en-US" b="1" dirty="0">
                <a:solidFill>
                  <a:srgbClr val="FFFF00"/>
                </a:solidFill>
              </a:rPr>
              <a:t>Date</a:t>
            </a:r>
            <a:endParaRPr lang="en-GB" b="1" dirty="0">
              <a:solidFill>
                <a:srgbClr val="FFFF00"/>
              </a:solidFill>
            </a:endParaRPr>
          </a:p>
        </p:txBody>
      </p:sp>
      <p:sp>
        <p:nvSpPr>
          <p:cNvPr id="14" name="Explosion: 14 Points 13">
            <a:extLst>
              <a:ext uri="{FF2B5EF4-FFF2-40B4-BE49-F238E27FC236}">
                <a16:creationId xmlns:a16="http://schemas.microsoft.com/office/drawing/2014/main" id="{BA7AD2AA-43AD-47D9-AAA0-50C007B1B9CE}"/>
              </a:ext>
            </a:extLst>
          </p:cNvPr>
          <p:cNvSpPr/>
          <p:nvPr/>
        </p:nvSpPr>
        <p:spPr>
          <a:xfrm>
            <a:off x="6183947" y="3817860"/>
            <a:ext cx="566378" cy="574125"/>
          </a:xfrm>
          <a:prstGeom prst="irregularSeal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Connector: Curved 19">
            <a:extLst>
              <a:ext uri="{FF2B5EF4-FFF2-40B4-BE49-F238E27FC236}">
                <a16:creationId xmlns:a16="http://schemas.microsoft.com/office/drawing/2014/main" id="{CFDDF3B0-BB59-48B1-B640-1C179804747D}"/>
              </a:ext>
            </a:extLst>
          </p:cNvPr>
          <p:cNvCxnSpPr>
            <a:cxnSpLocks/>
          </p:cNvCxnSpPr>
          <p:nvPr/>
        </p:nvCxnSpPr>
        <p:spPr>
          <a:xfrm flipV="1">
            <a:off x="1963065" y="3956260"/>
            <a:ext cx="4315547" cy="1215444"/>
          </a:xfrm>
          <a:prstGeom prst="curvedConnector3">
            <a:avLst>
              <a:gd name="adj1" fmla="val 50000"/>
            </a:avLst>
          </a:prstGeom>
          <a:ln>
            <a:solidFill>
              <a:schemeClr val="accent5"/>
            </a:solidFill>
            <a:tailEnd type="triangle"/>
          </a:ln>
          <a:effectLst>
            <a:innerShdw blurRad="114300">
              <a:prstClr val="black"/>
            </a:innerShdw>
          </a:effectLst>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CCFC9811-BCAE-4C0E-BDF7-0D02BAA3BFCC}"/>
              </a:ext>
            </a:extLst>
          </p:cNvPr>
          <p:cNvSpPr txBox="1"/>
          <p:nvPr/>
        </p:nvSpPr>
        <p:spPr>
          <a:xfrm>
            <a:off x="160317" y="4668779"/>
            <a:ext cx="1802748" cy="1569660"/>
          </a:xfrm>
          <a:prstGeom prst="rect">
            <a:avLst/>
          </a:prstGeom>
          <a:noFill/>
        </p:spPr>
        <p:txBody>
          <a:bodyPr wrap="square" rtlCol="0">
            <a:spAutoFit/>
          </a:bodyPr>
          <a:lstStyle/>
          <a:p>
            <a:r>
              <a:rPr lang="en-US" sz="1600" b="1" i="1" dirty="0">
                <a:solidFill>
                  <a:srgbClr val="FFFF00"/>
                </a:solidFill>
              </a:rPr>
              <a:t>Drill down to specific region at a particular time for each product category.</a:t>
            </a:r>
            <a:endParaRPr lang="en-GB" sz="1600" b="1" i="1" dirty="0">
              <a:solidFill>
                <a:srgbClr val="FFFF00"/>
              </a:solidFill>
            </a:endParaRPr>
          </a:p>
        </p:txBody>
      </p:sp>
    </p:spTree>
    <p:extLst>
      <p:ext uri="{BB962C8B-B14F-4D97-AF65-F5344CB8AC3E}">
        <p14:creationId xmlns:p14="http://schemas.microsoft.com/office/powerpoint/2010/main" val="1044565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531DA3-7CD1-4328-806D-C82AB6436CCB}"/>
              </a:ext>
            </a:extLst>
          </p:cNvPr>
          <p:cNvSpPr>
            <a:spLocks noGrp="1"/>
          </p:cNvSpPr>
          <p:nvPr>
            <p:ph type="sldNum" sz="quarter" idx="12"/>
          </p:nvPr>
        </p:nvSpPr>
        <p:spPr/>
        <p:txBody>
          <a:bodyPr/>
          <a:lstStyle/>
          <a:p>
            <a:fld id="{294A09A9-5501-47C1-A89A-A340965A2BE2}" type="slidenum">
              <a:rPr lang="en-US" smtClean="0"/>
              <a:pPr/>
              <a:t>8</a:t>
            </a:fld>
            <a:endParaRPr lang="en-US" dirty="0"/>
          </a:p>
        </p:txBody>
      </p:sp>
      <p:graphicFrame>
        <p:nvGraphicFramePr>
          <p:cNvPr id="3" name="Content Placeholder 3">
            <a:extLst>
              <a:ext uri="{FF2B5EF4-FFF2-40B4-BE49-F238E27FC236}">
                <a16:creationId xmlns:a16="http://schemas.microsoft.com/office/drawing/2014/main" id="{2459F8F8-4B82-44F5-AC84-E10C789652E4}"/>
              </a:ext>
            </a:extLst>
          </p:cNvPr>
          <p:cNvGraphicFramePr>
            <a:graphicFrameLocks noGrp="1"/>
          </p:cNvGraphicFramePr>
          <p:nvPr>
            <p:extLst>
              <p:ext uri="{D42A27DB-BD31-4B8C-83A1-F6EECF244321}">
                <p14:modId xmlns:p14="http://schemas.microsoft.com/office/powerpoint/2010/main" val="1109954647"/>
              </p:ext>
            </p:extLst>
          </p:nvPr>
        </p:nvGraphicFramePr>
        <p:xfrm>
          <a:off x="89095" y="1746234"/>
          <a:ext cx="8296835" cy="50162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A56FFC24-1580-48FE-8848-EB80B6D0785F}"/>
              </a:ext>
            </a:extLst>
          </p:cNvPr>
          <p:cNvSpPr txBox="1"/>
          <p:nvPr/>
        </p:nvSpPr>
        <p:spPr>
          <a:xfrm>
            <a:off x="332509" y="451261"/>
            <a:ext cx="8053421" cy="584775"/>
          </a:xfrm>
          <a:prstGeom prst="rect">
            <a:avLst/>
          </a:prstGeom>
          <a:noFill/>
        </p:spPr>
        <p:txBody>
          <a:bodyPr wrap="square" rtlCol="0">
            <a:spAutoFit/>
          </a:bodyPr>
          <a:lstStyle/>
          <a:p>
            <a:r>
              <a:rPr lang="en-US" sz="3200" b="1" dirty="0">
                <a:solidFill>
                  <a:schemeClr val="bg1"/>
                </a:solidFill>
                <a:latin typeface="Bahnschrift SemiBold" panose="020B0502040204020203" pitchFamily="34" charset="0"/>
              </a:rPr>
              <a:t>Key Performance Indicators</a:t>
            </a:r>
            <a:endParaRPr lang="en-GB" sz="3200" b="1"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1680502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A4902A-301C-4C9E-B174-A3CE059101B7}"/>
              </a:ext>
            </a:extLst>
          </p:cNvPr>
          <p:cNvSpPr>
            <a:spLocks noGrp="1"/>
          </p:cNvSpPr>
          <p:nvPr>
            <p:ph type="sldNum" sz="quarter" idx="12"/>
          </p:nvPr>
        </p:nvSpPr>
        <p:spPr/>
        <p:txBody>
          <a:bodyPr/>
          <a:lstStyle/>
          <a:p>
            <a:fld id="{294A09A9-5501-47C1-A89A-A340965A2BE2}" type="slidenum">
              <a:rPr lang="en-US" smtClean="0"/>
              <a:pPr/>
              <a:t>9</a:t>
            </a:fld>
            <a:endParaRPr lang="en-US" dirty="0"/>
          </a:p>
        </p:txBody>
      </p:sp>
      <p:pic>
        <p:nvPicPr>
          <p:cNvPr id="4" name="Picture 3">
            <a:extLst>
              <a:ext uri="{FF2B5EF4-FFF2-40B4-BE49-F238E27FC236}">
                <a16:creationId xmlns:a16="http://schemas.microsoft.com/office/drawing/2014/main" id="{0BFF9EBF-3641-41C3-A210-16280A88BBCC}"/>
              </a:ext>
            </a:extLst>
          </p:cNvPr>
          <p:cNvPicPr>
            <a:picLocks noChangeAspect="1"/>
          </p:cNvPicPr>
          <p:nvPr/>
        </p:nvPicPr>
        <p:blipFill>
          <a:blip r:embed="rId2"/>
          <a:stretch>
            <a:fillRect/>
          </a:stretch>
        </p:blipFill>
        <p:spPr>
          <a:xfrm>
            <a:off x="279070" y="302821"/>
            <a:ext cx="11263746" cy="625829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Rectangle 5">
            <a:extLst>
              <a:ext uri="{FF2B5EF4-FFF2-40B4-BE49-F238E27FC236}">
                <a16:creationId xmlns:a16="http://schemas.microsoft.com/office/drawing/2014/main" id="{90C72231-1A86-43E5-8EB8-5EFED5B3449D}"/>
              </a:ext>
            </a:extLst>
          </p:cNvPr>
          <p:cNvSpPr/>
          <p:nvPr/>
        </p:nvSpPr>
        <p:spPr>
          <a:xfrm>
            <a:off x="9387444" y="333043"/>
            <a:ext cx="2084119" cy="1617746"/>
          </a:xfrm>
          <a:prstGeom prst="rect">
            <a:avLst/>
          </a:prstGeom>
          <a:solidFill>
            <a:schemeClr val="accent6">
              <a:alpha val="83000"/>
            </a:schemeClr>
          </a:solidFill>
          <a:ln w="12700" cap="sq">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3600" dirty="0"/>
              <a:t>Time period </a:t>
            </a:r>
            <a:r>
              <a:rPr lang="en-US" sz="3600" b="1" dirty="0"/>
              <a:t>Filter</a:t>
            </a:r>
            <a:endParaRPr lang="en-GB" sz="3600" b="1" dirty="0"/>
          </a:p>
        </p:txBody>
      </p:sp>
      <p:sp>
        <p:nvSpPr>
          <p:cNvPr id="7" name="Rectangle 6">
            <a:extLst>
              <a:ext uri="{FF2B5EF4-FFF2-40B4-BE49-F238E27FC236}">
                <a16:creationId xmlns:a16="http://schemas.microsoft.com/office/drawing/2014/main" id="{719E221F-B524-4B8F-B8D1-1949F6A9C1DB}"/>
              </a:ext>
            </a:extLst>
          </p:cNvPr>
          <p:cNvSpPr/>
          <p:nvPr/>
        </p:nvSpPr>
        <p:spPr>
          <a:xfrm>
            <a:off x="7169727" y="333041"/>
            <a:ext cx="2149433" cy="1617747"/>
          </a:xfrm>
          <a:prstGeom prst="rect">
            <a:avLst/>
          </a:prstGeom>
          <a:solidFill>
            <a:schemeClr val="accent6">
              <a:alpha val="83000"/>
            </a:schemeClr>
          </a:solidFill>
          <a:ln w="12700" cap="sq">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000" b="1" dirty="0"/>
              <a:t>Links to key drivers, customer profile &amp; YTD analysis</a:t>
            </a:r>
            <a:endParaRPr lang="en-GB" sz="2000" b="1" dirty="0"/>
          </a:p>
        </p:txBody>
      </p:sp>
      <p:sp>
        <p:nvSpPr>
          <p:cNvPr id="8" name="Rectangle 7">
            <a:extLst>
              <a:ext uri="{FF2B5EF4-FFF2-40B4-BE49-F238E27FC236}">
                <a16:creationId xmlns:a16="http://schemas.microsoft.com/office/drawing/2014/main" id="{D0F5E9B5-35B1-4246-A930-9DEE39A2CA09}"/>
              </a:ext>
            </a:extLst>
          </p:cNvPr>
          <p:cNvSpPr/>
          <p:nvPr/>
        </p:nvSpPr>
        <p:spPr>
          <a:xfrm>
            <a:off x="345870" y="1009403"/>
            <a:ext cx="6757058" cy="941386"/>
          </a:xfrm>
          <a:prstGeom prst="rect">
            <a:avLst/>
          </a:prstGeom>
          <a:solidFill>
            <a:schemeClr val="accent6">
              <a:alpha val="83000"/>
            </a:schemeClr>
          </a:solidFill>
          <a:ln w="12700" cap="sq">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3600" b="1" dirty="0"/>
              <a:t>Key performance Indicators</a:t>
            </a:r>
            <a:endParaRPr lang="en-GB" sz="3600" b="1" dirty="0"/>
          </a:p>
        </p:txBody>
      </p:sp>
      <p:sp>
        <p:nvSpPr>
          <p:cNvPr id="9" name="Rectangle 8">
            <a:extLst>
              <a:ext uri="{FF2B5EF4-FFF2-40B4-BE49-F238E27FC236}">
                <a16:creationId xmlns:a16="http://schemas.microsoft.com/office/drawing/2014/main" id="{E982C9B8-1B74-4BD7-89BC-9C2351D7C979}"/>
              </a:ext>
            </a:extLst>
          </p:cNvPr>
          <p:cNvSpPr/>
          <p:nvPr/>
        </p:nvSpPr>
        <p:spPr>
          <a:xfrm>
            <a:off x="7968477" y="3381231"/>
            <a:ext cx="3503086" cy="3143726"/>
          </a:xfrm>
          <a:prstGeom prst="rect">
            <a:avLst/>
          </a:prstGeom>
          <a:solidFill>
            <a:schemeClr val="accent6">
              <a:alpha val="83000"/>
            </a:schemeClr>
          </a:solidFill>
          <a:ln w="12700" cap="sq">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3600" b="1" dirty="0"/>
              <a:t>Forecast</a:t>
            </a:r>
            <a:endParaRPr lang="en-GB" sz="3600" b="1" dirty="0"/>
          </a:p>
        </p:txBody>
      </p:sp>
      <p:sp>
        <p:nvSpPr>
          <p:cNvPr id="10" name="Rectangle 9">
            <a:extLst>
              <a:ext uri="{FF2B5EF4-FFF2-40B4-BE49-F238E27FC236}">
                <a16:creationId xmlns:a16="http://schemas.microsoft.com/office/drawing/2014/main" id="{84352F44-3E5A-4EED-A47A-00E5F8BF1199}"/>
              </a:ext>
            </a:extLst>
          </p:cNvPr>
          <p:cNvSpPr/>
          <p:nvPr/>
        </p:nvSpPr>
        <p:spPr>
          <a:xfrm>
            <a:off x="10353628" y="2030680"/>
            <a:ext cx="1117935" cy="1270660"/>
          </a:xfrm>
          <a:prstGeom prst="rect">
            <a:avLst/>
          </a:prstGeom>
          <a:solidFill>
            <a:schemeClr val="accent6">
              <a:alpha val="83000"/>
            </a:schemeClr>
          </a:solidFill>
          <a:ln w="12700" cap="sq">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dirty="0"/>
              <a:t>Date </a:t>
            </a:r>
            <a:r>
              <a:rPr lang="en-US" sz="1400" b="1" dirty="0"/>
              <a:t>Switch</a:t>
            </a:r>
            <a:endParaRPr lang="en-GB" sz="1400" b="1" dirty="0"/>
          </a:p>
        </p:txBody>
      </p:sp>
      <p:sp>
        <p:nvSpPr>
          <p:cNvPr id="11" name="Rectangle 10">
            <a:extLst>
              <a:ext uri="{FF2B5EF4-FFF2-40B4-BE49-F238E27FC236}">
                <a16:creationId xmlns:a16="http://schemas.microsoft.com/office/drawing/2014/main" id="{AADE03E3-419C-438D-B892-7B08484845F0}"/>
              </a:ext>
            </a:extLst>
          </p:cNvPr>
          <p:cNvSpPr/>
          <p:nvPr/>
        </p:nvSpPr>
        <p:spPr>
          <a:xfrm>
            <a:off x="7968477" y="2030680"/>
            <a:ext cx="1181461" cy="1056903"/>
          </a:xfrm>
          <a:prstGeom prst="rect">
            <a:avLst/>
          </a:prstGeom>
          <a:solidFill>
            <a:schemeClr val="accent6">
              <a:alpha val="83000"/>
            </a:schemeClr>
          </a:solidFill>
          <a:ln w="12700" cap="sq">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b="1" dirty="0"/>
              <a:t>KPI switch</a:t>
            </a:r>
            <a:endParaRPr lang="en-GB" b="1" dirty="0"/>
          </a:p>
        </p:txBody>
      </p:sp>
      <p:sp>
        <p:nvSpPr>
          <p:cNvPr id="12" name="Rectangle 11">
            <a:extLst>
              <a:ext uri="{FF2B5EF4-FFF2-40B4-BE49-F238E27FC236}">
                <a16:creationId xmlns:a16="http://schemas.microsoft.com/office/drawing/2014/main" id="{78B977F4-88F6-4CCE-A29C-2F190E525A72}"/>
              </a:ext>
            </a:extLst>
          </p:cNvPr>
          <p:cNvSpPr/>
          <p:nvPr/>
        </p:nvSpPr>
        <p:spPr>
          <a:xfrm>
            <a:off x="9236927" y="2030681"/>
            <a:ext cx="1045447" cy="1056903"/>
          </a:xfrm>
          <a:prstGeom prst="rect">
            <a:avLst/>
          </a:prstGeom>
          <a:solidFill>
            <a:schemeClr val="accent6">
              <a:alpha val="83000"/>
            </a:schemeClr>
          </a:solidFill>
          <a:ln w="12700" cap="sq">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dirty="0"/>
              <a:t>Product-Location</a:t>
            </a:r>
            <a:r>
              <a:rPr lang="en-US" sz="2000" dirty="0"/>
              <a:t> switch</a:t>
            </a:r>
            <a:endParaRPr lang="en-GB" sz="2000" b="1" dirty="0"/>
          </a:p>
        </p:txBody>
      </p:sp>
      <p:sp>
        <p:nvSpPr>
          <p:cNvPr id="13" name="Rectangle 12">
            <a:extLst>
              <a:ext uri="{FF2B5EF4-FFF2-40B4-BE49-F238E27FC236}">
                <a16:creationId xmlns:a16="http://schemas.microsoft.com/office/drawing/2014/main" id="{E0AC214C-219F-4747-A0D3-E018C001FDC3}"/>
              </a:ext>
            </a:extLst>
          </p:cNvPr>
          <p:cNvSpPr/>
          <p:nvPr/>
        </p:nvSpPr>
        <p:spPr>
          <a:xfrm>
            <a:off x="338447" y="2030681"/>
            <a:ext cx="7558776" cy="2505694"/>
          </a:xfrm>
          <a:prstGeom prst="rect">
            <a:avLst/>
          </a:prstGeom>
          <a:solidFill>
            <a:schemeClr val="accent6">
              <a:alpha val="83000"/>
            </a:schemeClr>
          </a:solidFill>
          <a:ln w="12700" cap="sq">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3600" dirty="0"/>
              <a:t>KPI &amp; Product-Location switch Interactivity visuals.</a:t>
            </a:r>
            <a:endParaRPr lang="en-GB" sz="3600" b="1" dirty="0"/>
          </a:p>
        </p:txBody>
      </p:sp>
      <p:sp>
        <p:nvSpPr>
          <p:cNvPr id="14" name="Rectangle 13">
            <a:extLst>
              <a:ext uri="{FF2B5EF4-FFF2-40B4-BE49-F238E27FC236}">
                <a16:creationId xmlns:a16="http://schemas.microsoft.com/office/drawing/2014/main" id="{1A6DC557-019B-4662-816D-C40D8D41A4EF}"/>
              </a:ext>
            </a:extLst>
          </p:cNvPr>
          <p:cNvSpPr/>
          <p:nvPr/>
        </p:nvSpPr>
        <p:spPr>
          <a:xfrm>
            <a:off x="4521143" y="4684815"/>
            <a:ext cx="3376080" cy="1840141"/>
          </a:xfrm>
          <a:prstGeom prst="rect">
            <a:avLst/>
          </a:prstGeom>
          <a:solidFill>
            <a:schemeClr val="accent6">
              <a:alpha val="83000"/>
            </a:schemeClr>
          </a:solidFill>
          <a:ln w="12700" cap="sq">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3600" dirty="0"/>
              <a:t>KPI &amp; Date switch Visual</a:t>
            </a:r>
            <a:endParaRPr lang="en-GB" sz="3600" b="1" dirty="0"/>
          </a:p>
        </p:txBody>
      </p:sp>
      <p:sp>
        <p:nvSpPr>
          <p:cNvPr id="16" name="Rectangle 15">
            <a:extLst>
              <a:ext uri="{FF2B5EF4-FFF2-40B4-BE49-F238E27FC236}">
                <a16:creationId xmlns:a16="http://schemas.microsoft.com/office/drawing/2014/main" id="{69A052D2-F1EE-43FD-ACFE-F9CF5A34D62D}"/>
              </a:ext>
            </a:extLst>
          </p:cNvPr>
          <p:cNvSpPr/>
          <p:nvPr/>
        </p:nvSpPr>
        <p:spPr>
          <a:xfrm>
            <a:off x="338446" y="4684814"/>
            <a:ext cx="4111443" cy="1825565"/>
          </a:xfrm>
          <a:prstGeom prst="rect">
            <a:avLst/>
          </a:prstGeom>
          <a:solidFill>
            <a:schemeClr val="accent6">
              <a:alpha val="83000"/>
            </a:schemeClr>
          </a:solidFill>
          <a:ln w="12700" cap="sq">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3200" dirty="0"/>
              <a:t>Table showing KPIs per Region &amp; Profit margin</a:t>
            </a:r>
            <a:endParaRPr lang="en-GB" sz="3200" b="1" dirty="0"/>
          </a:p>
        </p:txBody>
      </p:sp>
    </p:spTree>
    <p:extLst>
      <p:ext uri="{BB962C8B-B14F-4D97-AF65-F5344CB8AC3E}">
        <p14:creationId xmlns:p14="http://schemas.microsoft.com/office/powerpoint/2010/main" val="1028893425"/>
      </p:ext>
    </p:extLst>
  </p:cSld>
  <p:clrMapOvr>
    <a:masterClrMapping/>
  </p:clrMapOvr>
</p:sld>
</file>

<file path=ppt/theme/theme1.xml><?xml version="1.0" encoding="utf-8"?>
<a:theme xmlns:a="http://schemas.openxmlformats.org/drawingml/2006/main" name="Madison">
  <a:themeElements>
    <a:clrScheme name="TM45439525">
      <a:dk1>
        <a:srgbClr val="000000"/>
      </a:dk1>
      <a:lt1>
        <a:srgbClr val="FFFFFF"/>
      </a:lt1>
      <a:dk2>
        <a:srgbClr val="1F2C28"/>
      </a:dk2>
      <a:lt2>
        <a:srgbClr val="E7E6E6"/>
      </a:lt2>
      <a:accent1>
        <a:srgbClr val="A1D58B"/>
      </a:accent1>
      <a:accent2>
        <a:srgbClr val="5EC795"/>
      </a:accent2>
      <a:accent3>
        <a:srgbClr val="4DADCE"/>
      </a:accent3>
      <a:accent4>
        <a:srgbClr val="CCB756"/>
      </a:accent4>
      <a:accent5>
        <a:srgbClr val="E29B35"/>
      </a:accent5>
      <a:accent6>
        <a:srgbClr val="8DC0C0"/>
      </a:accent6>
      <a:hlink>
        <a:srgbClr val="0563C1"/>
      </a:hlink>
      <a:folHlink>
        <a:srgbClr val="954F72"/>
      </a:folHlink>
    </a:clrScheme>
    <a:fontScheme name="Custom 1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45439525_Win32_SL_V10" id="{6D1E132C-EE58-410C-AA79-6634C21077D3}" vid="{B34F418C-A6AD-4EA0-82A8-449DB69F48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D5A97A83-19EA-4F1C-BA10-74DE001096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A6AD6DB-9470-4861-90FA-528B22606C3A}">
  <ds:schemaRefs>
    <ds:schemaRef ds:uri="http://schemas.microsoft.com/sharepoint/v3/contenttype/forms"/>
  </ds:schemaRefs>
</ds:datastoreItem>
</file>

<file path=customXml/itemProps3.xml><?xml version="1.0" encoding="utf-8"?>
<ds:datastoreItem xmlns:ds="http://schemas.openxmlformats.org/officeDocument/2006/customXml" ds:itemID="{804A2E04-D8A3-4CD6-A49A-4E88613CFB2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Vivid circles presentation</Template>
  <TotalTime>0</TotalTime>
  <Words>3074</Words>
  <Application>Microsoft Office PowerPoint</Application>
  <PresentationFormat>Widescreen</PresentationFormat>
  <Paragraphs>405</Paragraphs>
  <Slides>60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60</vt:i4>
      </vt:variant>
    </vt:vector>
  </HeadingPairs>
  <TitlesOfParts>
    <vt:vector size="72" baseType="lpstr">
      <vt:lpstr>Aptos</vt:lpstr>
      <vt:lpstr>Arial</vt:lpstr>
      <vt:lpstr>Bahnschrift</vt:lpstr>
      <vt:lpstr>Bahnschrift Light SemiCondensed</vt:lpstr>
      <vt:lpstr>Bahnschrift SemiBold</vt:lpstr>
      <vt:lpstr>Calibri</vt:lpstr>
      <vt:lpstr>Corbel</vt:lpstr>
      <vt:lpstr>menlo</vt:lpstr>
      <vt:lpstr>system-ui</vt:lpstr>
      <vt:lpstr>var(--jp-content-font-family)</vt:lpstr>
      <vt:lpstr>Wingdings</vt:lpstr>
      <vt:lpstr>Madison</vt:lpstr>
      <vt:lpstr>PAIRVIEW INDUSTRY SCALE WORK EXPERIENCE PROJECT  DATA SCIENCE   12TH August, 2024 Submitted by Oluwaseun Bamgbose </vt:lpstr>
      <vt:lpstr>  ADVENTURE HARDWARE GROUP  Reporting Dashboard                   Recommendation Engine                      Predictive Model  </vt:lpstr>
      <vt:lpstr>Executive Summary</vt:lpstr>
      <vt:lpstr>PowerPoint Presentation</vt:lpstr>
      <vt:lpstr>PowerPoint Presentation</vt:lpstr>
      <vt:lpstr>Purpose of the dashboard</vt:lpstr>
      <vt:lpstr>Dashboard Slicers</vt:lpstr>
      <vt:lpstr>PowerPoint Presentation</vt:lpstr>
      <vt:lpstr>PowerPoint Presentation</vt:lpstr>
      <vt:lpstr>PowerPoint Presentation</vt:lpstr>
      <vt:lpstr>PowerPoint Presentation</vt:lpstr>
      <vt:lpstr>PowerPoint Presentation</vt:lpstr>
      <vt:lpstr>AHG has been selling bikes only online for 2 years (2010 - 2011). The following year (2012) they introduced clothes and accessories as new categories online. The key focus now is to increase each customer basket value and in turn, increase the revenue and profit from the online channel. The tool will be able to search for a recommendation list based on a specified user, such that:  Input: customer ID  Returns: ranked list of items, that the  customer is most likely to want to put in  his/her (empty) “basket” based on  customer similarity and item popularity   and also:   Input : ProductSubCategory   Returns: ranked list of items similar to  the selected one. </vt:lpstr>
      <vt:lpstr>PowerPoint Presentation</vt:lpstr>
      <vt:lpstr>User Based Similarity Approach</vt:lpstr>
      <vt:lpstr>Item Based Similarity Approach</vt:lpstr>
      <vt:lpstr>Popularity Based Approach</vt:lpstr>
      <vt:lpstr>PowerPoint Presentation</vt:lpstr>
      <vt:lpstr>Purpose of a Predictive Model</vt:lpstr>
      <vt:lpstr>Exploratory Data Analysis</vt:lpstr>
      <vt:lpstr>Exploratory Data Analysis based on Churn</vt:lpstr>
      <vt:lpstr>Exploratory Data Analysis based on Churn</vt:lpstr>
      <vt:lpstr>Exploratory Data Analysis based on Churn</vt:lpstr>
      <vt:lpstr>RFM Analysis</vt:lpstr>
      <vt:lpstr>RFM Analysis</vt:lpstr>
      <vt:lpstr>Unsupervised Machine Learning.</vt:lpstr>
      <vt:lpstr>Using the Elbow method to find the optimum number of Clusters.  The figure shows a plot variation of WCSS (within cluster sum of squares) for k = 1 to 10  Idea is to look for an INFLECTION point in the "elbow plot" -  this is a point on the curve where the rate of change of  wcss "slows down“  we will try k=3 first as the rate of change has slowed and k=3 will have a relatively low cost overhead in terms of marketing to these customer groups. </vt:lpstr>
      <vt:lpstr>2D scatter plot for each pair of RFM scores for k = 3.</vt:lpstr>
      <vt:lpstr>3D scatter plot using Plotly for a better view k = 3.</vt:lpstr>
      <vt:lpstr>2D scatter plot for each pair of RFM scores for k = 4.</vt:lpstr>
      <vt:lpstr>3D scatter plot using Plotly for a better view k = 4.</vt:lpstr>
      <vt:lpstr>EDA based on the calculated RFM Scores</vt:lpstr>
      <vt:lpstr>EDA based on the calculated RFM Scores</vt:lpstr>
      <vt:lpstr>EDA based on the calculated RFM Scores</vt:lpstr>
      <vt:lpstr>EDA based on the calculated RFM Scores</vt:lpstr>
      <vt:lpstr>EDA based on the calculated RFM Scores</vt:lpstr>
      <vt:lpstr>EDA based on the calculated RFM Scores</vt:lpstr>
      <vt:lpstr>EDA based on the calculated RFM Scores</vt:lpstr>
      <vt:lpstr>EDA based on the calculated RFM Scores</vt:lpstr>
      <vt:lpstr>Combining Age Group with Income Segment features.</vt:lpstr>
      <vt:lpstr>Combining Age Group with Gender features.</vt:lpstr>
      <vt:lpstr>Combining Age Group with MaritalStatus features.</vt:lpstr>
      <vt:lpstr>Combining Age Group with Education features.</vt:lpstr>
      <vt:lpstr>Combining Age Group with Occupation features.</vt:lpstr>
      <vt:lpstr>Combining Age Group with TotalChildren features.</vt:lpstr>
      <vt:lpstr>Combining MaritalStatus with TotalChildren features.</vt:lpstr>
      <vt:lpstr>Combining Gender with TotalChildren features.</vt:lpstr>
      <vt:lpstr>Supervised Machine Learning.</vt:lpstr>
      <vt:lpstr>PowerPoint Presentation</vt:lpstr>
      <vt:lpstr>PowerPoint Presentation</vt:lpstr>
      <vt:lpstr>Model Building - Baseline (Run 0-Unscaled data)</vt:lpstr>
      <vt:lpstr>Model Building – Run 1(Scaled data)</vt:lpstr>
      <vt:lpstr>Resampling</vt:lpstr>
      <vt:lpstr>Parallel Model Run </vt:lpstr>
      <vt:lpstr>Random Forest Model Building Output</vt:lpstr>
      <vt:lpstr>Random Forest Model Building Output</vt:lpstr>
      <vt:lpstr>Result after Scoring of Live Dataset</vt:lpstr>
      <vt:lpstr>Commercial Impact of Churn</vt:lpstr>
      <vt:lpstr>Recommendations to Prevent Customer Churn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PAIRVIEW INDUSTRY SCALE WORK EXPERIENCE PROJECT  DATA SCIENCE   12TH August, 2024 Submitted by Oluwaseun Bamgbose</dc:title>
  <dc:creator>Oluwaseun Bamgbose</dc:creator>
  <cp:lastModifiedBy>Oluwaseun Bamgbose</cp:lastModifiedBy>
  <cp:revision>74</cp:revision>
  <dcterms:created xsi:type="dcterms:W3CDTF">2024-08-11T20:59:19Z</dcterms:created>
  <dcterms:modified xsi:type="dcterms:W3CDTF">2024-08-13T01:19:12Z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